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7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68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74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49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75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69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6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76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66.xml" Type="http://schemas.openxmlformats.org/officeDocument/2006/relationships/slide" Id="rId71"/><Relationship Target="slides/slide29.xml" Type="http://schemas.openxmlformats.org/officeDocument/2006/relationships/slide" Id="rId34"/><Relationship Target="slides/slide65.xml" Type="http://schemas.openxmlformats.org/officeDocument/2006/relationships/slide" Id="rId70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70.xml" Type="http://schemas.openxmlformats.org/officeDocument/2006/relationships/slide" Id="rId75"/><Relationship Target="slides/slide69.xml" Type="http://schemas.openxmlformats.org/officeDocument/2006/relationships/slide" Id="rId74"/><Relationship Target="slides/slide68.xml" Type="http://schemas.openxmlformats.org/officeDocument/2006/relationships/slide" Id="rId73"/><Relationship Target="slides/slide67.xml" Type="http://schemas.openxmlformats.org/officeDocument/2006/relationships/slide" Id="rId72"/><Relationship Target="slides/slide74.xml" Type="http://schemas.openxmlformats.org/officeDocument/2006/relationships/slide" Id="rId79"/><Relationship Target="slides/slide73.xml" Type="http://schemas.openxmlformats.org/officeDocument/2006/relationships/slide" Id="rId78"/><Relationship Target="slides/slide72.xml" Type="http://schemas.openxmlformats.org/officeDocument/2006/relationships/slide" Id="rId77"/><Relationship Target="slides/slide71.xml" Type="http://schemas.openxmlformats.org/officeDocument/2006/relationships/slide" Id="rId76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1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75.xml" Type="http://schemas.openxmlformats.org/officeDocument/2006/relationships/slide" Id="rId80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77.xml" Type="http://schemas.openxmlformats.org/officeDocument/2006/relationships/slide" Id="rId82"/><Relationship Target="slides/slide40.xml" Type="http://schemas.openxmlformats.org/officeDocument/2006/relationships/slide" Id="rId45"/><Relationship Target="slides/slide76.xml" Type="http://schemas.openxmlformats.org/officeDocument/2006/relationships/slide" Id="rId81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64.xml" Type="http://schemas.openxmlformats.org/officeDocument/2006/relationships/slide" Id="rId69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55.xml" Type="http://schemas.openxmlformats.org/officeDocument/2006/relationships/slide" Id="rId60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61.xml" Type="http://schemas.openxmlformats.org/officeDocument/2006/relationships/slide" Id="rId66"/><Relationship Target="slides/slide60.xml" Type="http://schemas.openxmlformats.org/officeDocument/2006/relationships/slide" Id="rId65"/><Relationship Target="slides/slide63.xml" Type="http://schemas.openxmlformats.org/officeDocument/2006/relationships/slide" Id="rId68"/><Relationship Target="slides/slide62.xml" Type="http://schemas.openxmlformats.org/officeDocument/2006/relationships/slide" Id="rId67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5" name="Shape 1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8" name="Shape 1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8" name="Shape 1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6" name="Shape 2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1" name="Shape 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8" name="Shape 2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5" name="Shape 2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0" name="Shape 2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6" name="Shape 2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9" name="Shape 2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7" name="Shape 2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3" name="Shape 2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" name="Shape 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3" name="Shape 3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0" name="Shape 3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3" name="Shape 3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9" name="Shape 3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5" name="Shape 3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1" name="Shape 3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7" name="Shape 3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0" name="Shape 3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6" name="Shape 3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2" name="Shape 3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3" name="Shape 4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3" name="Shape 4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9" name="Shape 4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5" name="Shape 4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1" name="Shape 4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7" name="Shape 4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3" name="Shape 4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2" name="Shape 4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8" name="Shape 4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4" name="Shape 4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6" name="Shape 4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9" name="Shape 4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6" name="Shape 5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2" name="Shape 5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8" name="Shape 5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4" name="Shape 5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0" name="Shape 5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6" name="Shape 5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6" name="Shape 5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2" name="Shape 5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8" name="Shape 5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/>
          <p:nvPr/>
        </p:nvSpPr>
        <p:spPr>
          <a:xfrm rot="10800000" flipH="1">
            <a:off y="3979800" x="0"/>
            <a:ext cy="28781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9" name="Shape 9"/>
          <p:cNvSpPr/>
          <p:nvPr/>
        </p:nvSpPr>
        <p:spPr>
          <a:xfrm>
            <a:off y="3190900" x="0"/>
            <a:ext cy="790108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0" name="Shape 10"/>
          <p:cNvSpPr/>
          <p:nvPr/>
        </p:nvSpPr>
        <p:spPr>
          <a:xfrm rot="10800000" flipH="1">
            <a:off y="3980458" x="0"/>
            <a:ext cy="75961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ctr" rtl="0" indent="152400" marL="0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strike="noStrike" u="none" b="0" cap="none" baseline="0" sz="2400" i="1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ITLE_AND_BODY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/>
          <p:nvPr/>
        </p:nvSpPr>
        <p:spPr>
          <a:xfrm rot="10800000" flipH="1">
            <a:off y="1550999" x="0"/>
            <a:ext cy="53070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5" name="Shape 15"/>
          <p:cNvSpPr/>
          <p:nvPr/>
        </p:nvSpPr>
        <p:spPr>
          <a:xfrm flipH="1">
            <a:off y="761799" x="4526627"/>
            <a:ext cy="790108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6" name="Shape 16"/>
          <p:cNvSpPr/>
          <p:nvPr/>
        </p:nvSpPr>
        <p:spPr>
          <a:xfrm rot="10800000">
            <a:off y="1551358" x="4526627"/>
            <a:ext cy="75961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ITLE_AND_TWO_COLUMNS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/>
          <p:nvPr/>
        </p:nvSpPr>
        <p:spPr>
          <a:xfrm rot="10800000" flipH="1">
            <a:off y="1550999" x="0"/>
            <a:ext cy="53070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1" name="Shape 21"/>
          <p:cNvSpPr/>
          <p:nvPr/>
        </p:nvSpPr>
        <p:spPr>
          <a:xfrm rot="10800000">
            <a:off y="1551358" x="4526627"/>
            <a:ext cy="75961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y="1600200" x="457200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24" name="Shape 24"/>
          <p:cNvSpPr/>
          <p:nvPr/>
        </p:nvSpPr>
        <p:spPr>
          <a:xfrm flipH="1">
            <a:off y="761799" x="4526627"/>
            <a:ext cy="790108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y="1600200" x="4692273"/>
            <a:ext cy="4967700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_ONLY"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/>
          <p:nvPr/>
        </p:nvSpPr>
        <p:spPr>
          <a:xfrm rot="10800000" flipH="1">
            <a:off y="1550999" x="0"/>
            <a:ext cy="53070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8" name="Shape 28"/>
          <p:cNvSpPr/>
          <p:nvPr/>
        </p:nvSpPr>
        <p:spPr>
          <a:xfrm flipH="1">
            <a:off y="761799" x="4526627"/>
            <a:ext cy="790108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0" name="Shape 30"/>
          <p:cNvSpPr/>
          <p:nvPr/>
        </p:nvSpPr>
        <p:spPr>
          <a:xfrm rot="10800000">
            <a:off y="1551358" x="4526627"/>
            <a:ext cy="75961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/>
        </p:nvSpPr>
        <p:spPr>
          <a:xfrm rot="10800000" flipH="1">
            <a:off y="5883599" x="0"/>
            <a:ext cy="9744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3" name="Shape 33"/>
          <p:cNvSpPr/>
          <p:nvPr/>
        </p:nvSpPr>
        <p:spPr>
          <a:xfrm flipH="1">
            <a:off y="5094446" x="4526627"/>
            <a:ext cy="790108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4" name="Shape 34"/>
          <p:cNvSpPr/>
          <p:nvPr/>
        </p:nvSpPr>
        <p:spPr>
          <a:xfrm rot="10800000">
            <a:off y="5884005" x="4526627"/>
            <a:ext cy="75961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y="5895635" x="457200"/>
            <a:ext cy="6738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2400" i="1">
                <a:solidFill>
                  <a:schemeClr val="dk2"/>
                </a:solidFill>
              </a:defRPr>
            </a:lvl1pPr>
            <a:lvl2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2400" i="1">
                <a:solidFill>
                  <a:schemeClr val="dk2"/>
                </a:solidFill>
              </a:defRPr>
            </a:lvl2pPr>
            <a:lvl3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2400" i="1">
                <a:solidFill>
                  <a:schemeClr val="dk2"/>
                </a:solidFill>
              </a:defRPr>
            </a:lvl3pPr>
            <a:lvl4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2400" i="1">
                <a:solidFill>
                  <a:schemeClr val="dk2"/>
                </a:solidFill>
              </a:defRPr>
            </a:lvl4pPr>
            <a:lvl5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2400" i="1">
                <a:solidFill>
                  <a:schemeClr val="dk2"/>
                </a:solidFill>
              </a:defRPr>
            </a:lvl5pPr>
            <a:lvl6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2400" i="1">
                <a:solidFill>
                  <a:schemeClr val="dk2"/>
                </a:solidFill>
              </a:defRPr>
            </a:lvl6pPr>
            <a:lvl7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66666"/>
              <a:buFont typeface="Arial"/>
              <a:buChar char="•"/>
              <a:defRPr sz="2400" i="1">
                <a:solidFill>
                  <a:schemeClr val="dk2"/>
                </a:solidFill>
              </a:defRPr>
            </a:lvl7pPr>
            <a:lvl8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sz="2400" i="1">
                <a:solidFill>
                  <a:schemeClr val="dk2"/>
                </a:solidFill>
              </a:defRPr>
            </a:lvl8pPr>
            <a:lvl9pPr algn="l" rtl="0" indent="-342900" marL="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/>
          <p:nvPr/>
        </p:nvSpPr>
        <p:spPr>
          <a:xfrm>
            <a:off y="101675" x="6676"/>
            <a:ext cy="673972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t="50%" b="50%" r="50%" l="50%"/>
          </a:path>
          <a:tileRect/>
        </a:gra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trike="noStrike" u="none" b="0" cap="none" baseline="0" sz="4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8.png" Type="http://schemas.openxmlformats.org/officeDocument/2006/relationships/image" Id="rId4"/><Relationship Target="../media/image00.gif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jp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3.jp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4"/><Relationship Target="../media/image07.png" Type="http://schemas.openxmlformats.org/officeDocument/2006/relationships/image" Id="rId3"/><Relationship Target="../media/image03.png" Type="http://schemas.openxmlformats.org/officeDocument/2006/relationships/image" Id="rId5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4"/><Relationship Target="../media/image14.png" Type="http://schemas.openxmlformats.org/officeDocument/2006/relationships/image" Id="rId3"/><Relationship Target="../media/image09.png" Type="http://schemas.openxmlformats.org/officeDocument/2006/relationships/image" Id="rId5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4"/><Relationship Target="../media/image30.png" Type="http://schemas.openxmlformats.org/officeDocument/2006/relationships/image" Id="rId3"/><Relationship Target="../media/image23.png" Type="http://schemas.openxmlformats.org/officeDocument/2006/relationships/image" Id="rId6"/><Relationship Target="http://www.apochichapter.tumblr.com" Type="http://schemas.openxmlformats.org/officeDocument/2006/relationships/hyperlink" TargetMode="External" Id="rId5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jpg" Type="http://schemas.openxmlformats.org/officeDocument/2006/relationships/image" Id="rId4"/><Relationship Target="../media/image10.jp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jp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gif" Type="http://schemas.openxmlformats.org/officeDocument/2006/relationships/image" Id="rId4"/><Relationship Target="../media/image16.gif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jp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2.jp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jp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8.jpg" Type="http://schemas.openxmlformats.org/officeDocument/2006/relationships/image" Id="rId4"/><Relationship Target="../media/image25.jp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jpg" Type="http://schemas.openxmlformats.org/officeDocument/2006/relationships/image" Id="rId4"/><Relationship Target="../media/image40.jp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jp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jpg" Type="http://schemas.openxmlformats.org/officeDocument/2006/relationships/image" Id="rId4"/><Relationship Target="../media/image04.jpg" Type="http://schemas.openxmlformats.org/officeDocument/2006/relationships/image" Id="rId3"/><Relationship Target="../media/image01.jpg" Type="http://schemas.openxmlformats.org/officeDocument/2006/relationships/image" Id="rId5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2.jpg" Type="http://schemas.openxmlformats.org/officeDocument/2006/relationships/image" Id="rId4"/><Relationship Target="../media/image44.jp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jp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jp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6.jp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5.pn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7.jpg" Type="http://schemas.openxmlformats.org/officeDocument/2006/relationships/image" Id="rId4"/><Relationship Target="../media/image35.jpg" Type="http://schemas.openxmlformats.org/officeDocument/2006/relationships/image" Id="rId3"/><Relationship Target="../media/image47.jpg" Type="http://schemas.openxmlformats.org/officeDocument/2006/relationships/image" Id="rId5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2.png" Type="http://schemas.openxmlformats.org/officeDocument/2006/relationships/image" Id="rId4"/><Relationship Target="../media/image38.png" Type="http://schemas.openxmlformats.org/officeDocument/2006/relationships/image" Id="rId3"/><Relationship Target="../media/image43.png" Type="http://schemas.openxmlformats.org/officeDocument/2006/relationships/image" Id="rId6"/><Relationship Target="../media/image39.png" Type="http://schemas.openxmlformats.org/officeDocument/2006/relationships/image" Id="rId5"/><Relationship Target="../media/image46.png" Type="http://schemas.openxmlformats.org/officeDocument/2006/relationships/image" Id="rId7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1.jpg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2.jpg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7.jpg" Type="http://schemas.openxmlformats.org/officeDocument/2006/relationships/image" Id="rId3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1.jp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5.jpg" Type="http://schemas.openxmlformats.org/officeDocument/2006/relationships/image" Id="rId4"/><Relationship Target="../media/image50.jpg" Type="http://schemas.openxmlformats.org/officeDocument/2006/relationships/image" Id="rId3"/><Relationship Target="../media/image49.jpg" Type="http://schemas.openxmlformats.org/officeDocument/2006/relationships/image" Id="rId5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8.jpg" Type="http://schemas.openxmlformats.org/officeDocument/2006/relationships/image" Id="rId3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3.jpg" Type="http://schemas.openxmlformats.org/officeDocument/2006/relationships/image" Id="rId4"/><Relationship Target="../media/image56.jp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mailto:cac@apo-x.org" Type="http://schemas.openxmlformats.org/officeDocument/2006/relationships/hyperlink" TargetMode="External" Id="rId4"/><Relationship Target="mailto:apoxcac@gmail.com" Type="http://schemas.openxmlformats.org/officeDocument/2006/relationships/hyperlink" TargetMode="External" Id="rId3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4.jpg" Type="http://schemas.openxmlformats.org/officeDocument/2006/relationships/image" Id="rId3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" name="Shape 39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Alpha Phi Omega</a:t>
            </a:r>
          </a:p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Chi Chapter at UCLA</a:t>
            </a:r>
          </a:p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Alpha Kappa / David A. Emery Term, Meeting 1</a:t>
            </a:r>
          </a:p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October 9, 2013</a:t>
            </a:r>
          </a:p>
          <a:p>
            <a:r>
              <a:t/>
            </a:r>
          </a:p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www.apo-x.org</a:t>
            </a:r>
          </a:p>
        </p:txBody>
      </p:sp>
      <p:sp>
        <p:nvSpPr>
          <p:cNvPr id="41" name="Shape 41"/>
          <p:cNvSpPr/>
          <p:nvPr/>
        </p:nvSpPr>
        <p:spPr>
          <a:xfrm>
            <a:off y="315912" x="3471862"/>
            <a:ext cy="2924175" cx="2200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2" name="Shape 42"/>
          <p:cNvSpPr/>
          <p:nvPr/>
        </p:nvSpPr>
        <p:spPr>
          <a:xfrm>
            <a:off y="5495780" x="7217164"/>
            <a:ext cy="1200345" cx="167918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96" name="Shape 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SAA here, </a:t>
            </a:r>
          </a:p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rules are clear</a:t>
            </a:r>
          </a:p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Pledge Parents will teach you what to do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algn="ctr" rtl="0" lvl="0">
              <a:buNone/>
            </a:pPr>
            <a:r>
              <a:rPr b="1" sz="2400" lang="en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Selener is on her way</a:t>
            </a:r>
          </a:p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with pictures of everyday</a:t>
            </a:r>
          </a:p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 you will never forget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algn="ctr" rtl="0" lvl="0">
              <a:buNone/>
            </a:pPr>
            <a:r>
              <a:rPr b="1" sz="2400" lang="en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Service will lead the way,</a:t>
            </a:r>
          </a:p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With cute dogs everyday</a:t>
            </a:r>
          </a:p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I’ll get IC’s to come too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algn="ctr" rtl="0" lvl="0">
              <a:buNone/>
            </a:pPr>
            <a:r>
              <a:rPr b="1" sz="2400" lang="en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We're gonna come and take it all</a:t>
            </a:r>
          </a:p>
          <a:p>
            <a:pPr algn="ctr" rtl="0" lvl="0"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Excomm is here to make it all</a:t>
            </a:r>
          </a:p>
          <a:p>
            <a:pPr algn="ctr" rtl="0" lvl="0"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LFS we're gonna show you all</a:t>
            </a:r>
          </a:p>
          <a:p>
            <a:pPr algn="ctr" rtl="0" lvl="0"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there is nothing we can't do, </a:t>
            </a:r>
          </a:p>
          <a:p>
            <a:pPr algn="ctr" rtl="0" lvl="0"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 we need is you</a:t>
            </a:r>
          </a:p>
          <a:p>
            <a:pPr algn="ctr" rtl="0" lvl="0"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yeah you</a:t>
            </a:r>
          </a:p>
          <a:p>
            <a:pPr algn="ctr" rtl="0" lvl="0"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 we need is you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algn="ctr" rtl="0" lvl="0">
              <a:buNone/>
            </a:pPr>
            <a:r>
              <a:rPr b="1" sz="2400" lang="en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Philanthropy Chairs</a:t>
            </a:r>
          </a:p>
        </p:txBody>
      </p:sp>
      <p:sp>
        <p:nvSpPr>
          <p:cNvPr id="122" name="Shape 122"/>
          <p:cNvSpPr/>
          <p:nvPr/>
        </p:nvSpPr>
        <p:spPr>
          <a:xfrm>
            <a:off y="1600200" x="1927100"/>
            <a:ext cy="5257800" cx="5289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Administrative VPs</a:t>
            </a:r>
          </a:p>
        </p:txBody>
      </p:sp>
      <p:sp>
        <p:nvSpPr>
          <p:cNvPr id="128" name="Shape 128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Jacqueline Pan &amp; Melanie Teepronpirut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admin@apo-x.org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Your Fabulous Admin VPs!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35" name="Shape 135"/>
          <p:cNvSpPr/>
          <p:nvPr/>
        </p:nvSpPr>
        <p:spPr>
          <a:xfrm>
            <a:off y="1600200" x="0"/>
            <a:ext cy="5257799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  <p:timing>
    <p:tnLst>
      <p:par>
        <p:cTn restart="never" dur="indefinite" nodeType="tmRoot">
          <p:childTnLst>
            <p:seq nextAc="seek" concurrent="1">
              <p:cTn id="2" dur="indefinite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presetID="10" fill="hold" presetSubtype="0" presetClass="entr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What do we do? 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Answer all your questions about the website and how to use it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Keep you guys updated with Chi chapter happenings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Maintain alumni relations</a:t>
            </a:r>
          </a:p>
          <a:p>
            <a:r>
              <a:t/>
            </a:r>
          </a:p>
        </p:txBody>
      </p:sp>
      <p:sp>
        <p:nvSpPr>
          <p:cNvPr id="142" name="Shape 142"/>
          <p:cNvSpPr/>
          <p:nvPr/>
        </p:nvSpPr>
        <p:spPr>
          <a:xfrm>
            <a:off y="5908525" x="8161600"/>
            <a:ext cy="810974" cx="8109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3" name="Shape 143"/>
          <p:cNvSpPr/>
          <p:nvPr/>
        </p:nvSpPr>
        <p:spPr>
          <a:xfrm>
            <a:off y="5908525" x="7190050"/>
            <a:ext cy="810975" cx="8915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44" name="Shape 144"/>
          <p:cNvSpPr/>
          <p:nvPr/>
        </p:nvSpPr>
        <p:spPr>
          <a:xfrm>
            <a:off y="160350" x="7705750"/>
            <a:ext cy="1257300" cx="12668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48" name="Shape 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Website - APO-X.ORG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Log in: your email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Password: you will make your own</a:t>
            </a:r>
          </a:p>
        </p:txBody>
      </p:sp>
      <p:sp>
        <p:nvSpPr>
          <p:cNvPr id="151" name="Shape 151"/>
          <p:cNvSpPr/>
          <p:nvPr/>
        </p:nvSpPr>
        <p:spPr>
          <a:xfrm>
            <a:off y="2668850" x="313575"/>
            <a:ext cy="4088099" cx="66303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55" name="Shape 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How to sign up for events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
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Click on </a:t>
            </a:r>
            <a:r>
              <a:rPr u="sng" lang="en">
                <a:latin typeface="Ubuntu"/>
                <a:ea typeface="Ubuntu"/>
                <a:cs typeface="Ubuntu"/>
                <a:sym typeface="Ubuntu"/>
              </a:rPr>
              <a:t>CALENDAR</a:t>
            </a:r>
          </a:p>
        </p:txBody>
      </p:sp>
      <p:sp>
        <p:nvSpPr>
          <p:cNvPr id="158" name="Shape 158"/>
          <p:cNvSpPr/>
          <p:nvPr/>
        </p:nvSpPr>
        <p:spPr>
          <a:xfrm>
            <a:off y="1714775" x="76225"/>
            <a:ext cy="2886550" cx="89915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cxnSp>
        <p:nvCxnSpPr>
          <p:cNvPr id="159" name="Shape 159"/>
          <p:cNvCxnSpPr/>
          <p:nvPr/>
        </p:nvCxnSpPr>
        <p:spPr>
          <a:xfrm>
            <a:off y="3267150" x="533400"/>
            <a:ext cy="0" cx="707099"/>
          </a:xfrm>
          <a:prstGeom prst="straightConnector1">
            <a:avLst/>
          </a:prstGeom>
          <a:noFill/>
          <a:ln w="76200" cap="flat">
            <a:solidFill>
              <a:srgbClr val="FF0000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160" name="Shape 160"/>
          <p:cNvCxnSpPr/>
          <p:nvPr/>
        </p:nvCxnSpPr>
        <p:spPr>
          <a:xfrm>
            <a:off y="2137975" x="246700"/>
            <a:ext cy="805799" cx="46050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Agenda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1. Officer Updates and Announcements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2. Chapter Business</a:t>
            </a:r>
          </a:p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3. Last Announcements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66" name="Shape 166"/>
          <p:cNvSpPr/>
          <p:nvPr/>
        </p:nvSpPr>
        <p:spPr>
          <a:xfrm>
            <a:off y="1623600" x="228600"/>
            <a:ext cy="4967699" cx="87834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67" name="Shape 167"/>
          <p:cNvSpPr txBox="1"/>
          <p:nvPr/>
        </p:nvSpPr>
        <p:spPr>
          <a:xfrm>
            <a:off y="312475" x="328925"/>
            <a:ext cy="1019699" cx="8025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4800" lang="en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Click on desired event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/>
          <p:nvPr/>
        </p:nvSpPr>
        <p:spPr>
          <a:xfrm>
            <a:off y="240100" x="1156812"/>
            <a:ext cy="3708650" cx="70590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73" name="Shape 173"/>
          <p:cNvSpPr/>
          <p:nvPr/>
        </p:nvSpPr>
        <p:spPr>
          <a:xfrm>
            <a:off y="4035325" x="382650"/>
            <a:ext cy="1872450" cx="84549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cxnSp>
        <p:nvCxnSpPr>
          <p:cNvPr id="174" name="Shape 174"/>
          <p:cNvCxnSpPr/>
          <p:nvPr/>
        </p:nvCxnSpPr>
        <p:spPr>
          <a:xfrm flipH="1">
            <a:off y="5681550" x="7974700"/>
            <a:ext cy="8100" cx="8984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75" name="Shape 175"/>
          <p:cNvCxnSpPr/>
          <p:nvPr/>
        </p:nvCxnSpPr>
        <p:spPr>
          <a:xfrm rot="10800000" flipH="1">
            <a:off y="5485750" x="476925"/>
            <a:ext cy="32999" cx="8288700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176" name="Shape 176"/>
          <p:cNvSpPr/>
          <p:nvPr/>
        </p:nvSpPr>
        <p:spPr>
          <a:xfrm>
            <a:off y="6105850" x="476925"/>
            <a:ext cy="458174" cx="726474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cxnSp>
        <p:nvCxnSpPr>
          <p:cNvPr id="177" name="Shape 177"/>
          <p:cNvCxnSpPr/>
          <p:nvPr/>
        </p:nvCxnSpPr>
        <p:spPr>
          <a:xfrm>
            <a:off y="6512625" x="6150825"/>
            <a:ext cy="0" cx="6579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Join Our Committees! (: 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y="1614950" x="0"/>
            <a:ext cy="1828800" cx="3064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lnSpc>
                <a:spcPct val="115000"/>
              </a:lnSpc>
              <a:buClr>
                <a:schemeClr val="dk1"/>
              </a:buClr>
              <a:buSzPct val="100000"/>
              <a:buFont typeface="Ubuntu"/>
              <a:buChar char="●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Newsletter (2)</a:t>
            </a:r>
          </a:p>
          <a:p>
            <a:pPr rtl="0" lvl="0">
              <a:lnSpc>
                <a:spcPct val="115000"/>
              </a:lnSpc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Help create pretty bi-weekly newsletters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184" name="Shape 184"/>
          <p:cNvSpPr/>
          <p:nvPr/>
        </p:nvSpPr>
        <p:spPr>
          <a:xfrm>
            <a:off y="3260075" x="98675"/>
            <a:ext cy="3597924" cx="25625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85" name="Shape 185"/>
          <p:cNvSpPr txBox="1"/>
          <p:nvPr/>
        </p:nvSpPr>
        <p:spPr>
          <a:xfrm>
            <a:off y="1614950" x="6100900"/>
            <a:ext cy="2400300" cx="2744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600"/>
              </a:spcBef>
              <a:buClr>
                <a:srgbClr val="000000"/>
              </a:buClr>
              <a:buSzPct val="100000"/>
              <a:buFont typeface="Ubuntu"/>
              <a:buChar char="●"/>
            </a:pPr>
            <a:r>
              <a:rPr sz="2400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Alumni (3)</a:t>
            </a:r>
          </a:p>
          <a:p>
            <a:pPr rtl="0" lvl="0" indent="0" marL="0">
              <a:spcBef>
                <a:spcPts val="480"/>
              </a:spcBef>
              <a:buNone/>
            </a:pPr>
            <a:r>
              <a:rPr sz="1800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Help plan alumni networking night &amp; organize mini alumni gatherings</a:t>
            </a:r>
            <a:r>
              <a:rPr sz="2400" lang="en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186" name="Shape 186"/>
          <p:cNvSpPr/>
          <p:nvPr/>
        </p:nvSpPr>
        <p:spPr>
          <a:xfrm>
            <a:off y="4222425" x="5948500"/>
            <a:ext cy="2497400" cx="30641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87" name="Shape 187"/>
          <p:cNvSpPr txBox="1"/>
          <p:nvPr/>
        </p:nvSpPr>
        <p:spPr>
          <a:xfrm>
            <a:off y="1704775" x="2848950"/>
            <a:ext cy="1828800" cx="3251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rgbClr val="000000"/>
              </a:buClr>
              <a:buSzPct val="100000"/>
              <a:buFont typeface="Ubuntu"/>
              <a:buChar char="●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Tumblr (1)</a:t>
            </a:r>
          </a:p>
          <a:p>
            <a:pPr rtl="0" lvl="0" indent="0" mar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Update the Chi tumblr page</a:t>
            </a:r>
          </a:p>
          <a:p>
            <a:r>
              <a:t/>
            </a:r>
          </a:p>
          <a:p>
            <a:pPr lvl="0" indent="0" marL="0">
              <a:buNone/>
            </a:pPr>
            <a:r>
              <a:rPr u="sng" sz="1600" lang="en">
                <a:solidFill>
                  <a:srgbClr val="6EAC1C"/>
                </a:solidFill>
                <a:latin typeface="Ubuntu"/>
                <a:ea typeface="Ubuntu"/>
                <a:cs typeface="Ubuntu"/>
                <a:sym typeface="Ubuntu"/>
                <a:hlinkClick r:id="rId5"/>
              </a:rPr>
              <a:t>www.apochichapter.tumblr.com</a:t>
            </a:r>
          </a:p>
        </p:txBody>
      </p:sp>
      <p:sp>
        <p:nvSpPr>
          <p:cNvPr id="188" name="Shape 188"/>
          <p:cNvSpPr/>
          <p:nvPr/>
        </p:nvSpPr>
        <p:spPr>
          <a:xfrm>
            <a:off y="3121899" x="2902850"/>
            <a:ext cy="3597924" cx="274469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3" name="Shape 193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Membership VPs</a:t>
            </a:r>
          </a:p>
        </p:txBody>
      </p:sp>
      <p:sp>
        <p:nvSpPr>
          <p:cNvPr id="194" name="Shape 194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Vivian Kwan &amp; Sean Tran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membership@apo-x.org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Who are we? What do we do?</a:t>
            </a:r>
          </a:p>
        </p:txBody>
      </p:sp>
      <p:sp>
        <p:nvSpPr>
          <p:cNvPr id="200" name="Shape 200"/>
          <p:cNvSpPr/>
          <p:nvPr/>
        </p:nvSpPr>
        <p:spPr>
          <a:xfrm>
            <a:off y="2367975" x="374825"/>
            <a:ext cy="3220425" cx="4864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01" name="Shape 201"/>
          <p:cNvSpPr/>
          <p:nvPr/>
        </p:nvSpPr>
        <p:spPr>
          <a:xfrm>
            <a:off y="1706200" x="5804849"/>
            <a:ext cy="4392100" cx="276082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3000" lang="en">
                <a:latin typeface="Ubuntu"/>
                <a:ea typeface="Ubuntu"/>
                <a:cs typeface="Ubuntu"/>
                <a:sym typeface="Ubuntu"/>
              </a:rPr>
              <a:t>NOTHING BRINGS US CLOSER TOGETHER</a:t>
            </a:r>
          </a:p>
        </p:txBody>
      </p:sp>
      <p:sp>
        <p:nvSpPr>
          <p:cNvPr id="207" name="Shape 207"/>
          <p:cNvSpPr/>
          <p:nvPr/>
        </p:nvSpPr>
        <p:spPr>
          <a:xfrm>
            <a:off y="1527525" x="0"/>
            <a:ext cy="5987699" cx="93144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11" name="Shape 2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Alpha Kappa Fam Heads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Will be introduced next meeting. Get excited.</a:t>
            </a:r>
          </a:p>
        </p:txBody>
      </p:sp>
      <p:sp>
        <p:nvSpPr>
          <p:cNvPr id="214" name="Shape 214"/>
          <p:cNvSpPr/>
          <p:nvPr/>
        </p:nvSpPr>
        <p:spPr>
          <a:xfrm>
            <a:off y="2998225" x="245800"/>
            <a:ext cy="2617525" cx="51520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15" name="Shape 215"/>
          <p:cNvSpPr/>
          <p:nvPr/>
        </p:nvSpPr>
        <p:spPr>
          <a:xfrm>
            <a:off y="2835362" x="5885687"/>
            <a:ext cy="2943225" cx="22764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19" name="Shape 2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y="274637" x="494075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Active Bonding Day </a:t>
            </a:r>
          </a:p>
        </p:txBody>
      </p:sp>
      <p:sp>
        <p:nvSpPr>
          <p:cNvPr id="221" name="Shape 221"/>
          <p:cNvSpPr/>
          <p:nvPr/>
        </p:nvSpPr>
        <p:spPr>
          <a:xfrm>
            <a:off y="1921675" x="1115775"/>
            <a:ext cy="4254625" cx="6425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25" name="Shape 2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Chapter Snow Day/Retreat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y="1673950" x="567800"/>
            <a:ext cy="825299" cx="3357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Mt High 1.4 hours</a:t>
            </a:r>
          </a:p>
          <a:p>
            <a:r>
              <a:t/>
            </a:r>
          </a:p>
        </p:txBody>
      </p:sp>
      <p:sp>
        <p:nvSpPr>
          <p:cNvPr id="228" name="Shape 228"/>
          <p:cNvSpPr txBox="1"/>
          <p:nvPr>
            <p:ph idx="2" type="body"/>
          </p:nvPr>
        </p:nvSpPr>
        <p:spPr>
          <a:xfrm>
            <a:off y="1673950" x="4831325"/>
            <a:ext cy="667499" cx="3731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Big Bear 2.6 hours</a:t>
            </a:r>
          </a:p>
        </p:txBody>
      </p:sp>
      <p:sp>
        <p:nvSpPr>
          <p:cNvPr id="229" name="Shape 229"/>
          <p:cNvSpPr txBox="1"/>
          <p:nvPr>
            <p:ph idx="3" type="body"/>
          </p:nvPr>
        </p:nvSpPr>
        <p:spPr>
          <a:xfrm>
            <a:off y="4029400" x="567800"/>
            <a:ext cy="1704599" cx="3731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Before or after Christmas break?</a:t>
            </a:r>
          </a:p>
          <a:p>
            <a:pPr rtl="0" lvl="0" indent="-3810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Weekend affair</a:t>
            </a:r>
          </a:p>
          <a:p>
            <a:pPr rtl="0" lvl="0" indent="-3810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30-50 $</a:t>
            </a:r>
          </a:p>
          <a:p>
            <a:r>
              <a:t/>
            </a:r>
          </a:p>
        </p:txBody>
      </p:sp>
      <p:sp>
        <p:nvSpPr>
          <p:cNvPr id="230" name="Shape 230"/>
          <p:cNvSpPr/>
          <p:nvPr/>
        </p:nvSpPr>
        <p:spPr>
          <a:xfrm>
            <a:off y="3217772" x="4767675"/>
            <a:ext cy="2641124" cx="35191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34" name="Shape 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                   Business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y="26879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Contracts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Rush Make ups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Committees</a:t>
            </a:r>
          </a:p>
          <a:p>
            <a:r>
              <a:t/>
            </a:r>
          </a:p>
        </p:txBody>
      </p:sp>
      <p:sp>
        <p:nvSpPr>
          <p:cNvPr id="237" name="Shape 237"/>
          <p:cNvSpPr/>
          <p:nvPr/>
        </p:nvSpPr>
        <p:spPr>
          <a:xfrm>
            <a:off y="1890250" x="3803775"/>
            <a:ext cy="3736574" cx="49751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President</a:t>
            </a:r>
          </a:p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Holly Fuong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president@apo-x.org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Executive Committee</a:t>
            </a:r>
          </a:p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excomm@apo-x.org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41" name="Shape 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                   Actives!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y="1526475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PLEDGES ARE HERE. be nice.</a:t>
            </a:r>
          </a:p>
          <a:p>
            <a:r>
              <a:t/>
            </a:r>
          </a:p>
        </p:txBody>
      </p:sp>
      <p:sp>
        <p:nvSpPr>
          <p:cNvPr id="244" name="Shape 244"/>
          <p:cNvSpPr/>
          <p:nvPr/>
        </p:nvSpPr>
        <p:spPr>
          <a:xfrm>
            <a:off y="2406750" x="1020725"/>
            <a:ext cy="3943350" cx="7010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48" name="Shape 2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First CM Game of the year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53" name="Shape 2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4" name="Shape 254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Service VPs</a:t>
            </a:r>
          </a:p>
        </p:txBody>
      </p:sp>
      <p:sp>
        <p:nvSpPr>
          <p:cNvPr id="255" name="Shape 255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Kevin Qiu &amp; Gabrielle Taylor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service@apo-x.org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59" name="Shape 2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Service VPs (:  </a:t>
            </a:r>
          </a:p>
        </p:txBody>
      </p:sp>
      <p:sp>
        <p:nvSpPr>
          <p:cNvPr id="261" name="Shape 261"/>
          <p:cNvSpPr/>
          <p:nvPr/>
        </p:nvSpPr>
        <p:spPr>
          <a:xfrm>
            <a:off y="1646550" x="4729550"/>
            <a:ext cy="5211450" cx="3474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62" name="Shape 262"/>
          <p:cNvSpPr/>
          <p:nvPr/>
        </p:nvSpPr>
        <p:spPr>
          <a:xfrm>
            <a:off y="1623400" x="690225"/>
            <a:ext cy="5211449" cx="36993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66" name="Shape 2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AK Service Policies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y="2018275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 more than 8 hours can be received for any single service event 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 blood donation can be turned in for 3 service hours 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Individual service hours will not be accepted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72" name="Shape 2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AK Service Policies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y="1292325" x="457200"/>
            <a:ext cy="4197899" cx="4259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
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Meals on Wheels &amp; Monday Night Mission can always be requested to be put up on a specific date AS LONG AS you tell service vps at least to 3 days before.</a:t>
            </a:r>
          </a:p>
        </p:txBody>
      </p:sp>
      <p:sp>
        <p:nvSpPr>
          <p:cNvPr id="275" name="Shape 275"/>
          <p:cNvSpPr/>
          <p:nvPr/>
        </p:nvSpPr>
        <p:spPr>
          <a:xfrm>
            <a:off y="1800749" x="4703800"/>
            <a:ext cy="3240950" cx="24327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76" name="Shape 276"/>
          <p:cNvSpPr/>
          <p:nvPr/>
        </p:nvSpPr>
        <p:spPr>
          <a:xfrm>
            <a:off y="4195925" x="5702625"/>
            <a:ext cy="2507625" cx="334685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80" name="Shape 2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Upcoming Service 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y="15240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10/12: Reading to Kids </a:t>
            </a:r>
          </a:p>
          <a:p>
            <a:pPr rtl="0" lvl="0">
              <a:buNone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		Inspiration for College </a:t>
            </a:r>
          </a:p>
          <a:p>
            <a:r>
              <a:t/>
            </a:r>
          </a:p>
          <a:p>
            <a:pPr rtl="0" lvl="0">
              <a:buNone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10/14: Monday Night Mission</a:t>
            </a:r>
          </a:p>
          <a:p>
            <a:r>
              <a:t/>
            </a:r>
          </a:p>
          <a:p>
            <a:pPr rtl="0" lvl="0">
              <a:buNone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10/15 (&amp; every Tuesday): Wheelchair basketball</a:t>
            </a:r>
          </a:p>
          <a:p>
            <a:r>
              <a:t/>
            </a:r>
          </a:p>
          <a:p>
            <a:pPr rtl="0" lvl="0">
              <a:buNone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10/19: Green Festival LA</a:t>
            </a:r>
          </a:p>
          <a:p>
            <a:pPr rtl="0" lvl="0">
              <a:buNone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10/20: Green Festival LA</a:t>
            </a:r>
          </a:p>
          <a:p>
            <a:pPr rtl="0" lvl="0">
              <a:buNone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			KEEN LA</a:t>
            </a:r>
          </a:p>
          <a:p>
            <a:pPr rtl="0" lvl="0">
              <a:buNone/>
            </a:pPr>
            <a:r>
              <a:rPr sz="2500" lang="en">
                <a:latin typeface="Ubuntu"/>
                <a:ea typeface="Ubuntu"/>
                <a:cs typeface="Ubuntu"/>
                <a:sym typeface="Ubuntu"/>
              </a:rPr>
              <a:t>			Trick-or-Treat Bag Making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86" name="Shape 2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Shape 287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 Parents</a:t>
            </a:r>
          </a:p>
        </p:txBody>
      </p:sp>
      <p:sp>
        <p:nvSpPr>
          <p:cNvPr id="288" name="Shape 288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Hamilton Luu &amp; David Yuan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pledgeparents@apo-x.org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92" name="Shape 2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 Parents</a:t>
            </a:r>
          </a:p>
        </p:txBody>
      </p:sp>
      <p:sp>
        <p:nvSpPr>
          <p:cNvPr id="294" name="Shape 294"/>
          <p:cNvSpPr/>
          <p:nvPr/>
        </p:nvSpPr>
        <p:spPr>
          <a:xfrm>
            <a:off y="1670287" x="1283825"/>
            <a:ext cy="4827524" cx="64355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Reminders to Actives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 need all of your support!!!!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No one will know if you don’t speak up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Talk to us if you have any concerns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Alpha Kappa Excomm!</a:t>
            </a:r>
          </a:p>
        </p:txBody>
      </p:sp>
      <p:sp>
        <p:nvSpPr>
          <p:cNvPr id="60" name="Shape 60"/>
          <p:cNvSpPr/>
          <p:nvPr/>
        </p:nvSpPr>
        <p:spPr>
          <a:xfrm>
            <a:off y="1775225" x="885387"/>
            <a:ext cy="4857750" cx="73732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1" name="Shape 61"/>
          <p:cNvSpPr/>
          <p:nvPr/>
        </p:nvSpPr>
        <p:spPr>
          <a:xfrm flipH="1">
            <a:off y="1775225" x="7494224"/>
            <a:ext cy="1088025" cx="13414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62" name="Shape 62"/>
          <p:cNvSpPr/>
          <p:nvPr/>
        </p:nvSpPr>
        <p:spPr>
          <a:xfrm>
            <a:off y="4163810" x="0"/>
            <a:ext cy="2150349" cx="16041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Updates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Class roster, cardinal principles, and fraternity motto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10 pledges, 1 active, 1 PAC/Pledge Parent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 Bonding Day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Finance VPs</a:t>
            </a:r>
          </a:p>
        </p:txBody>
      </p:sp>
      <p:sp>
        <p:nvSpPr>
          <p:cNvPr id="312" name="Shape 312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Alejandra Chavez &amp; Raymond Mai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finance@apo-x.org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16" name="Shape 3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Your Finance Vice Presidents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19" name="Shape 319"/>
          <p:cNvSpPr/>
          <p:nvPr/>
        </p:nvSpPr>
        <p:spPr>
          <a:xfrm>
            <a:off y="1803675" x="457200"/>
            <a:ext cy="3754749" cx="37484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20" name="Shape 320"/>
          <p:cNvSpPr txBox="1"/>
          <p:nvPr/>
        </p:nvSpPr>
        <p:spPr>
          <a:xfrm>
            <a:off y="5386200" x="665450"/>
            <a:ext cy="895799" cx="3015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sz="2400" lang="en"/>
              <a:t>Raymond Mai</a:t>
            </a:r>
          </a:p>
          <a:p>
            <a:pPr algn="ctr">
              <a:buNone/>
            </a:pPr>
            <a:r>
              <a:rPr sz="2400" lang="en" i="1"/>
              <a:t>The Banker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y="5386200" x="5139300"/>
            <a:ext cy="895799" cx="3015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sz="2400" lang="en"/>
              <a:t>Alejandra Chavez</a:t>
            </a:r>
          </a:p>
          <a:p>
            <a:pPr algn="ctr" rtl="0" lvl="0">
              <a:buNone/>
            </a:pPr>
            <a:r>
              <a:rPr sz="2400" lang="en" i="1"/>
              <a:t>The Deal Maker</a:t>
            </a:r>
          </a:p>
        </p:txBody>
      </p:sp>
      <p:sp>
        <p:nvSpPr>
          <p:cNvPr id="322" name="Shape 322"/>
          <p:cNvSpPr/>
          <p:nvPr/>
        </p:nvSpPr>
        <p:spPr>
          <a:xfrm>
            <a:off y="1683875" x="5184800"/>
            <a:ext cy="3754750" cx="3015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26" name="Shape 3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General Information</a:t>
            </a:r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Actives Dues: $75, Associate Dues: $40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Payment Plan: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$35 Week 3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$20 Week 5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$20 Week 7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$20 Week 9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Electronic Payments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Chase QuickPay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PayPal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Reimbursements through Google Doc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Link found on the APO website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Gas Reimbursements are flat rate of $0.21/mile</a:t>
            </a:r>
          </a:p>
        </p:txBody>
      </p:sp>
      <p:sp>
        <p:nvSpPr>
          <p:cNvPr id="329" name="Shape 329"/>
          <p:cNvSpPr/>
          <p:nvPr/>
        </p:nvSpPr>
        <p:spPr>
          <a:xfrm>
            <a:off y="2415950" x="5516175"/>
            <a:ext cy="2699375" cx="26993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33" name="Shape 3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AK Term Financials</a:t>
            </a:r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First Excomm Expense Report on 11.01.13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Budget will be approved during CM3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Committees</a:t>
            </a:r>
          </a:p>
          <a:p>
            <a:pPr rtl="0" lvl="1" indent="-368300" marL="914400">
              <a:buClr>
                <a:schemeClr val="dk1"/>
              </a:buClr>
              <a:buSzPct val="100000"/>
              <a:buFont typeface="Ubuntu"/>
              <a:buChar char="○"/>
            </a:pPr>
            <a:r>
              <a:rPr sz="2200" lang="en">
                <a:latin typeface="Ubuntu"/>
                <a:ea typeface="Ubuntu"/>
                <a:cs typeface="Ubuntu"/>
                <a:sym typeface="Ubuntu"/>
              </a:rPr>
              <a:t>Fundraising Committee (2) under Alejandra</a:t>
            </a:r>
          </a:p>
          <a:p>
            <a:pPr rtl="0" lvl="1" indent="-368300" marL="914400">
              <a:buClr>
                <a:schemeClr val="dk1"/>
              </a:buClr>
              <a:buSzPct val="100000"/>
              <a:buFont typeface="Ubuntu"/>
              <a:buChar char="○"/>
            </a:pPr>
            <a:r>
              <a:rPr sz="2200" lang="en">
                <a:latin typeface="Ubuntu"/>
                <a:ea typeface="Ubuntu"/>
                <a:cs typeface="Ubuntu"/>
                <a:sym typeface="Ubuntu"/>
              </a:rPr>
              <a:t>Financial Management Committee (1-2) under Raymond</a:t>
            </a:r>
          </a:p>
        </p:txBody>
      </p:sp>
      <p:sp>
        <p:nvSpPr>
          <p:cNvPr id="336" name="Shape 336"/>
          <p:cNvSpPr/>
          <p:nvPr/>
        </p:nvSpPr>
        <p:spPr>
          <a:xfrm>
            <a:off y="4028948" x="969437"/>
            <a:ext cy="2670925" cx="72051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40" name="Shape 3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Fundraisers Goals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-At least two fundraiser a week</a:t>
            </a:r>
          </a:p>
          <a:p>
            <a:pPr rtl="0" lvl="0" indent="-419100" marL="13716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Restaurant fundraiser</a:t>
            </a:r>
          </a:p>
          <a:p>
            <a:pPr rtl="0" lvl="1" indent="-381000" marL="2743200">
              <a:buClr>
                <a:schemeClr val="dk1"/>
              </a:buClr>
              <a:buSzPct val="80000"/>
              <a:buFont typeface="Ubuntu"/>
              <a:buAutoNum type="alphaL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weekly, on campus and off campus</a:t>
            </a:r>
          </a:p>
          <a:p>
            <a:pPr rtl="0" lvl="0" indent="-419100" marL="13716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Bruinwalk/Campus fundraisers</a:t>
            </a:r>
          </a:p>
          <a:p>
            <a:pPr rtl="0" lvl="1" indent="-381000" marL="2743200">
              <a:buClr>
                <a:schemeClr val="dk1"/>
              </a:buClr>
              <a:buSzPct val="80000"/>
              <a:buFont typeface="Ubuntu"/>
              <a:buAutoNum type="alphaL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bake sales, holiday</a:t>
            </a:r>
          </a:p>
          <a:p>
            <a:pPr rtl="0" lvl="0" indent="-419100" marL="1371600">
              <a:buClr>
                <a:schemeClr val="dk1"/>
              </a:buClr>
              <a:buSzPct val="100000"/>
              <a:buFont typeface="Ubuntu"/>
              <a:buAutoNum type="arabi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TV Tapings</a:t>
            </a:r>
          </a:p>
          <a:p>
            <a:pPr rtl="0" lvl="1" indent="-381000" marL="2743200">
              <a:buClr>
                <a:schemeClr val="dk1"/>
              </a:buClr>
              <a:buSzPct val="80000"/>
              <a:buFont typeface="Ubuntu"/>
              <a:buAutoNum type="alphaLcPeriod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one a week, closest to campus </a:t>
            </a:r>
          </a:p>
          <a:p>
            <a:pPr rtl="0" lvl="0" indent="0" mar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         4. Recycling! 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7" name="Shape 347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 VPs</a:t>
            </a:r>
          </a:p>
        </p:txBody>
      </p:sp>
      <p:sp>
        <p:nvSpPr>
          <p:cNvPr id="348" name="Shape 348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Jessica Cui &amp; Kevin Quizon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52" name="Shape 3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Welcome Back Chi! :)</a:t>
            </a:r>
          </a:p>
        </p:txBody>
      </p:sp>
      <p:sp>
        <p:nvSpPr>
          <p:cNvPr id="354" name="Shape 354"/>
          <p:cNvSpPr/>
          <p:nvPr/>
        </p:nvSpPr>
        <p:spPr>
          <a:xfrm>
            <a:off y="1738050" x="1222300"/>
            <a:ext cy="4910149" cx="65474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Join our IM Sports!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Volleyball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Co-Ed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Mondays (6-8:15pm)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Flag Football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Mens ONLY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Thursday (7-8pm)</a:t>
            </a:r>
          </a:p>
          <a:p>
            <a:r>
              <a:t/>
            </a:r>
          </a:p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PLEDGES, ACTIVES, ALUMNI ALL WELCOME :)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64" name="Shape 3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Our Awesome Committees 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IM Team Committee (2)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-Captains for Flag football and Volleyball. Schedule practices and make sure players attend their games. </a:t>
            </a:r>
          </a:p>
          <a:p>
            <a:pPr rtl="0" lvl="0" indent="-3810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LGN/Banquet Committee (3)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-Assist in planning LGN and banquet. Organize drivers for both events. </a:t>
            </a:r>
          </a:p>
          <a:p>
            <a:pPr rtl="0" lvl="0" indent="-3810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Secret Brother Committee (2) </a:t>
            </a:r>
          </a:p>
          <a:p>
            <a:pPr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-Help update the Secret Brother tracker and collect/distribute presents.  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Alpha Kappa Excomm is here,</a:t>
            </a:r>
          </a:p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time for L-F-S</a:t>
            </a:r>
          </a:p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I'm Holly Fuong your new leader, </a:t>
            </a:r>
          </a:p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time, for a big success</a:t>
            </a:r>
          </a:p>
          <a:p>
            <a:r>
              <a:t/>
            </a:r>
          </a:p>
          <a:p>
            <a:pPr algn="ctr" rtl="0" lvl="0">
              <a:buClr>
                <a:schemeClr val="dk1"/>
              </a:buClr>
              <a:buSzPct val="45833"/>
              <a:buFont typeface="Arial"/>
              <a:buNone/>
            </a:pPr>
            <a:r>
              <a:rPr b="1" sz="2400" lang="en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Secret Brother </a:t>
            </a:r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Sign-ups are now open the calendar under CM3! (Actives Only!)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 Credit (2 possible)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	-Complete 3 out of 4 Secret Brother tasks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	-Attend Secret Brother Revealing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Tasks will be completed biweekly. First task will given CM2 and due CM4. 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Secret Brother 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Be respectful, be mindful and, play nice.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Most importantly, have fun! : )</a:t>
            </a:r>
          </a:p>
        </p:txBody>
      </p:sp>
      <p:sp>
        <p:nvSpPr>
          <p:cNvPr id="379" name="Shape 379"/>
          <p:cNvSpPr/>
          <p:nvPr/>
        </p:nvSpPr>
        <p:spPr>
          <a:xfrm>
            <a:off y="3135312" x="2205750"/>
            <a:ext cy="2822325" cx="43411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83" name="Shape 3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Bonding With the Brothers!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572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3600" lang="en">
                <a:latin typeface="Ubuntu"/>
                <a:ea typeface="Ubuntu"/>
                <a:cs typeface="Ubuntu"/>
                <a:sym typeface="Ubuntu"/>
              </a:rPr>
              <a:t>In-N-Out after meeting!</a:t>
            </a:r>
          </a:p>
          <a:p>
            <a:pPr rtl="0" lvl="0">
              <a:buNone/>
            </a:pPr>
            <a:r>
              <a:rPr sz="3600" lang="en">
                <a:latin typeface="Ubuntu"/>
                <a:ea typeface="Ubuntu"/>
                <a:cs typeface="Ubuntu"/>
                <a:sym typeface="Ubuntu"/>
              </a:rPr>
              <a:t>Chair: Anna Do, Vivian Shih, Julie Nguyen</a:t>
            </a:r>
          </a:p>
          <a:p>
            <a:pPr rtl="0" lvl="0" indent="-4572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3600" lang="en">
                <a:latin typeface="Ubuntu"/>
                <a:ea typeface="Ubuntu"/>
                <a:cs typeface="Ubuntu"/>
                <a:sym typeface="Ubuntu"/>
              </a:rPr>
              <a:t>Boba Run!(10/11) </a:t>
            </a:r>
          </a:p>
          <a:p>
            <a:pPr rtl="0" lvl="0">
              <a:buNone/>
            </a:pPr>
            <a:r>
              <a:rPr sz="3600" lang="en">
                <a:latin typeface="Ubuntu"/>
                <a:ea typeface="Ubuntu"/>
                <a:cs typeface="Ubuntu"/>
                <a:sym typeface="Ubuntu"/>
              </a:rPr>
              <a:t>Chair: Rui Guo</a:t>
            </a:r>
          </a:p>
          <a:p>
            <a:pPr rtl="0" lvl="0" indent="-4572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sz="3600" lang="en">
                <a:latin typeface="Ubuntu"/>
                <a:ea typeface="Ubuntu"/>
                <a:cs typeface="Ubuntu"/>
                <a:sym typeface="Ubuntu"/>
              </a:rPr>
              <a:t>Thrifting in Santa Monica (10/13) </a:t>
            </a:r>
          </a:p>
          <a:p>
            <a:pPr rtl="0" lvl="0">
              <a:buClr>
                <a:schemeClr val="dk1"/>
              </a:buClr>
              <a:buSzPct val="30555"/>
              <a:buFont typeface="Arial"/>
              <a:buNone/>
            </a:pPr>
            <a:r>
              <a:rPr sz="3600" lang="en">
                <a:latin typeface="Ubuntu"/>
                <a:ea typeface="Ubuntu"/>
                <a:cs typeface="Ubuntu"/>
                <a:sym typeface="Ubuntu"/>
              </a:rPr>
              <a:t>Chair: Rui Guo</a:t>
            </a:r>
          </a:p>
          <a:p>
            <a:pPr rtl="0" lvl="0">
              <a:buNone/>
            </a:pPr>
            <a:r>
              <a:rPr sz="3600" lang="en">
                <a:latin typeface="Ubuntu"/>
                <a:ea typeface="Ubuntu"/>
                <a:cs typeface="Ubuntu"/>
                <a:sym typeface="Ubuntu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89" name="Shape 3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0" name="Shape 390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Historian</a:t>
            </a:r>
          </a:p>
        </p:txBody>
      </p:sp>
      <p:sp>
        <p:nvSpPr>
          <p:cNvPr id="391" name="Shape 391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Selena Saenz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historian@apo-x.org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395" name="Shape 3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y="312412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Meet Your Historian!</a:t>
            </a:r>
          </a:p>
        </p:txBody>
      </p:sp>
      <p:sp>
        <p:nvSpPr>
          <p:cNvPr id="397" name="Shape 397"/>
          <p:cNvSpPr/>
          <p:nvPr/>
        </p:nvSpPr>
        <p:spPr>
          <a:xfrm>
            <a:off y="4127925" x="1953937"/>
            <a:ext cy="2077349" cx="10909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98" name="Shape 398"/>
          <p:cNvSpPr/>
          <p:nvPr/>
        </p:nvSpPr>
        <p:spPr>
          <a:xfrm>
            <a:off y="3139150" x="3044962"/>
            <a:ext cy="3066124" cx="14353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99" name="Shape 399"/>
          <p:cNvSpPr/>
          <p:nvPr/>
        </p:nvSpPr>
        <p:spPr>
          <a:xfrm>
            <a:off y="2209187" x="4480425"/>
            <a:ext cy="3996099" cx="27095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400" name="Shape 400"/>
          <p:cNvSpPr txBox="1"/>
          <p:nvPr/>
        </p:nvSpPr>
        <p:spPr>
          <a:xfrm>
            <a:off y="1585500" x="4480400"/>
            <a:ext cy="623700" cx="2709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3600" lang="en">
                <a:latin typeface="Comic Sans MS"/>
                <a:ea typeface="Comic Sans MS"/>
                <a:cs typeface="Comic Sans MS"/>
                <a:sym typeface="Comic Sans MS"/>
              </a:rPr>
              <a:t>Hello!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y="2410625" x="3044900"/>
            <a:ext cy="623700" cx="1435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b="1" sz="3000" lang="en">
                <a:latin typeface="Comic Sans MS"/>
                <a:ea typeface="Comic Sans MS"/>
                <a:cs typeface="Comic Sans MS"/>
                <a:sym typeface="Comic Sans MS"/>
              </a:rPr>
              <a:t>Hola!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y="3569225" x="1953825"/>
            <a:ext cy="409800" cx="1091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b="1" sz="1800" lang="en">
                <a:latin typeface="Comic Sans MS"/>
                <a:ea typeface="Comic Sans MS"/>
                <a:cs typeface="Comic Sans MS"/>
                <a:sym typeface="Comic Sans MS"/>
              </a:rPr>
              <a:t>Ni Hao!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06" name="Shape 4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y="312412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Drum Roll Please...</a:t>
            </a:r>
          </a:p>
        </p:txBody>
      </p:sp>
      <p:sp>
        <p:nvSpPr>
          <p:cNvPr id="408" name="Shape 408"/>
          <p:cNvSpPr/>
          <p:nvPr/>
        </p:nvSpPr>
        <p:spPr>
          <a:xfrm>
            <a:off y="5429250" x="7743812"/>
            <a:ext cy="1428750" cx="1400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09" name="Shape 409"/>
          <p:cNvSpPr/>
          <p:nvPr/>
        </p:nvSpPr>
        <p:spPr>
          <a:xfrm>
            <a:off y="2570587" x="2154849"/>
            <a:ext cy="2453624" cx="47721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410" name="Shape 410"/>
          <p:cNvSpPr/>
          <p:nvPr/>
        </p:nvSpPr>
        <p:spPr>
          <a:xfrm>
            <a:off y="1571625" x="-12"/>
            <a:ext cy="1428750" cx="14001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411" name="Shape 411"/>
          <p:cNvSpPr/>
          <p:nvPr/>
        </p:nvSpPr>
        <p:spPr>
          <a:xfrm>
            <a:off y="1571612" x="7681625"/>
            <a:ext cy="1626324" cx="14623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</p:sp>
      <p:sp>
        <p:nvSpPr>
          <p:cNvPr id="412" name="Shape 412"/>
          <p:cNvSpPr/>
          <p:nvPr/>
        </p:nvSpPr>
        <p:spPr>
          <a:xfrm>
            <a:off y="5075825" x="0"/>
            <a:ext cy="1782175" cx="160292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16" name="Shape 4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y="312412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Top Hit of the Week!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y="4128025" x="1492500"/>
            <a:ext cy="1738200" cx="4581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419" name="Shape 419"/>
          <p:cNvSpPr/>
          <p:nvPr/>
        </p:nvSpPr>
        <p:spPr>
          <a:xfrm>
            <a:off y="1580775" x="42275"/>
            <a:ext cy="5277225" cx="905944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cxnSp>
        <p:nvCxnSpPr>
          <p:cNvPr id="420" name="Shape 420"/>
          <p:cNvCxnSpPr/>
          <p:nvPr/>
        </p:nvCxnSpPr>
        <p:spPr>
          <a:xfrm>
            <a:off y="5766250" x="2198875"/>
            <a:ext cy="92399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421" name="Shape 421"/>
          <p:cNvCxnSpPr/>
          <p:nvPr/>
        </p:nvCxnSpPr>
        <p:spPr>
          <a:xfrm rot="10800000" flipH="1">
            <a:off y="1491399" x="-138400"/>
            <a:ext cy="5505000" cx="9395399"/>
          </a:xfrm>
          <a:prstGeom prst="straightConnector1">
            <a:avLst/>
          </a:prstGeom>
          <a:noFill/>
          <a:ln w="228600" cap="flat">
            <a:solidFill>
              <a:srgbClr val="FF0000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422" name="Shape 422"/>
          <p:cNvCxnSpPr/>
          <p:nvPr/>
        </p:nvCxnSpPr>
        <p:spPr>
          <a:xfrm>
            <a:off y="1476150" x="-169150"/>
            <a:ext cy="5474099" cx="9425999"/>
          </a:xfrm>
          <a:prstGeom prst="straightConnector1">
            <a:avLst/>
          </a:prstGeom>
          <a:noFill/>
          <a:ln w="228600" cap="flat">
            <a:solidFill>
              <a:srgbClr val="FF0000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26" name="Shape 4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Top Hit of the Week!</a:t>
            </a:r>
          </a:p>
        </p:txBody>
      </p:sp>
      <p:sp>
        <p:nvSpPr>
          <p:cNvPr id="428" name="Shape 428"/>
          <p:cNvSpPr/>
          <p:nvPr/>
        </p:nvSpPr>
        <p:spPr>
          <a:xfrm>
            <a:off y="1507175" x="0"/>
            <a:ext cy="605790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32" name="Shape 4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Top Hit of the Week!</a:t>
            </a:r>
          </a:p>
        </p:txBody>
      </p:sp>
      <p:sp>
        <p:nvSpPr>
          <p:cNvPr id="434" name="Shape 434"/>
          <p:cNvSpPr/>
          <p:nvPr/>
        </p:nvSpPr>
        <p:spPr>
          <a:xfrm>
            <a:off y="1567075" x="0"/>
            <a:ext cy="5844449" cx="91439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38" name="Shape 4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Top Hit of the Week!</a:t>
            </a:r>
          </a:p>
        </p:txBody>
      </p:sp>
      <p:sp>
        <p:nvSpPr>
          <p:cNvPr id="440" name="Shape 440"/>
          <p:cNvSpPr/>
          <p:nvPr/>
        </p:nvSpPr>
        <p:spPr>
          <a:xfrm>
            <a:off y="1674724" x="1752937"/>
            <a:ext cy="4984700" cx="56381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72" name="Shape 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Admin's here to say,</a:t>
            </a:r>
          </a:p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website is on it's way</a:t>
            </a:r>
          </a:p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don’t worry we will fix it</a:t>
            </a:r>
          </a:p>
          <a:p>
            <a:r>
              <a:t/>
            </a:r>
          </a:p>
          <a:p>
            <a:r>
              <a:t/>
            </a:r>
          </a:p>
          <a:p>
            <a:pPr algn="ctr" rtl="0" lvl="0">
              <a:buNone/>
            </a:pPr>
            <a:r>
              <a:rPr b="1" sz="2400" lang="en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44" name="Shape 4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Join my committees! :D</a:t>
            </a:r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y="1633275" x="287250"/>
            <a:ext cy="4089300" cx="8569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APO Webisode (3)</a:t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-Along with the other two committee members create a minimum of 3 webisodes! It’s a fun task plus you earn the committee credit! :D Please Join!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Light Bulbs / Slideshow(2)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-</a:t>
            </a:r>
            <a:r>
              <a:rPr sz="1800" lang="en">
                <a:latin typeface="Ubuntu"/>
                <a:ea typeface="Ubuntu"/>
                <a:cs typeface="Ubuntu"/>
                <a:sym typeface="Ubuntu"/>
              </a:rPr>
              <a:t>Assist in creating new and interactive ideas to share Chi Chapter history to the chapter</a:t>
            </a:r>
          </a:p>
          <a:p>
            <a:pPr rtl="0" lvl="0">
              <a:buNone/>
            </a:pPr>
            <a:r>
              <a:rPr sz="1800" lang="en">
                <a:latin typeface="Ubuntu"/>
                <a:ea typeface="Ubuntu"/>
                <a:cs typeface="Ubuntu"/>
                <a:sym typeface="Ubuntu"/>
              </a:rPr>
              <a:t>-In addition, you will be making the Banquet Slideshow!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BOTW (1)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-</a:t>
            </a:r>
            <a:r>
              <a:rPr sz="1800" lang="en">
                <a:latin typeface="Ubuntu"/>
                <a:ea typeface="Ubuntu"/>
                <a:cs typeface="Ubuntu"/>
                <a:sym typeface="Ubuntu"/>
              </a:rPr>
              <a:t>Help me nominate a brother who has gone above and beyond in exemplifying our 3 principles! (Leadership, Friendship, and Service) 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50" name="Shape 4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1" name="Shape 451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Sergeant-at-Arms</a:t>
            </a:r>
          </a:p>
        </p:txBody>
      </p:sp>
      <p:sp>
        <p:nvSpPr>
          <p:cNvPr id="452" name="Shape 452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Maria Valenzuela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saa@apo-x.org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56" name="Shape 4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Lets have a Chi-Tastic Term</a:t>
            </a:r>
          </a:p>
        </p:txBody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459" name="Shape 459"/>
          <p:cNvSpPr/>
          <p:nvPr/>
        </p:nvSpPr>
        <p:spPr>
          <a:xfrm>
            <a:off y="1600200" x="1370450"/>
            <a:ext cy="2222087" cx="30714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60" name="Shape 460"/>
          <p:cNvSpPr/>
          <p:nvPr/>
        </p:nvSpPr>
        <p:spPr>
          <a:xfrm>
            <a:off y="1729900" x="4731500"/>
            <a:ext cy="4708301" cx="31385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461" name="Shape 461"/>
          <p:cNvSpPr/>
          <p:nvPr/>
        </p:nvSpPr>
        <p:spPr>
          <a:xfrm>
            <a:off y="3924050" x="1531604"/>
            <a:ext cy="2643849" cx="274914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65" name="Shape 4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Strikes</a:t>
            </a:r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y="156495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Max number of strikes for Active (4)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Max number of strikes for Pledges (5)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Max number of strikes per event (2)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	This accounts for multiple shift sign ups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Neither pledge, nor active need to finish at (0 strikes)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71" name="Shape 4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Meeting Regulations</a:t>
            </a:r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y="1417650" x="185750"/>
            <a:ext cy="4543800" cx="7796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Late: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	Please notify me by</a:t>
            </a:r>
            <a:r>
              <a:rPr sz="2400"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 6:00 PM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	Must come before </a:t>
            </a:r>
            <a:r>
              <a:rPr sz="2400"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7:30 PM</a:t>
            </a:r>
            <a:r>
              <a:rPr sz="2400" lang="en">
                <a:latin typeface="Ubuntu"/>
                <a:ea typeface="Ubuntu"/>
                <a:cs typeface="Ubuntu"/>
                <a:sym typeface="Ubuntu"/>
              </a:rPr>
              <a:t> and stay the rest of meeting to obtain meeting credit.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	No strike if I am notified appropriately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	No credit to those who arrive late without notifying me and leave early. Will also result in a </a:t>
            </a:r>
            <a:r>
              <a:rPr sz="2400" lang="en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0.5 strike</a:t>
            </a:r>
            <a:r>
              <a:rPr sz="2400" lang="en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sz="2400" lang="en">
                <a:latin typeface="Ubuntu"/>
                <a:ea typeface="Ubuntu"/>
                <a:cs typeface="Ubuntu"/>
                <a:sym typeface="Ubuntu"/>
              </a:rPr>
              <a:t>for late arrival. Stay full meeting results in </a:t>
            </a:r>
            <a:r>
              <a:rPr sz="2400" lang="en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0.5 strike</a:t>
            </a:r>
            <a:r>
              <a:rPr sz="2400" lang="en">
                <a:latin typeface="Ubuntu"/>
                <a:ea typeface="Ubuntu"/>
                <a:cs typeface="Ubuntu"/>
                <a:sym typeface="Ubuntu"/>
              </a:rPr>
              <a:t> and full meeting credit.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Leave early:</a:t>
            </a:r>
          </a:p>
          <a:p>
            <a:pPr rtl="0" lvl="0"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	Notify me by </a:t>
            </a:r>
            <a:r>
              <a:rPr sz="2400"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6:00PM</a:t>
            </a:r>
            <a:r>
              <a:rPr sz="2400" lang="en">
                <a:latin typeface="Ubuntu"/>
                <a:ea typeface="Ubuntu"/>
                <a:cs typeface="Ubuntu"/>
                <a:sym typeface="Ubuntu"/>
              </a:rPr>
              <a:t>, stay for at least an hour</a:t>
            </a:r>
          </a:p>
          <a:p>
            <a:pPr>
              <a:buNone/>
            </a:pPr>
            <a:r>
              <a:rPr sz="2400" lang="en">
                <a:latin typeface="Ubuntu"/>
                <a:ea typeface="Ubuntu"/>
                <a:cs typeface="Ubuntu"/>
                <a:sym typeface="Ubuntu"/>
              </a:rPr>
              <a:t>	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77" name="Shape 4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Meeting Etiquette </a:t>
            </a:r>
          </a:p>
        </p:txBody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PLease be respectful during meetings, this helps the meetings go as fast as possible.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* Clean up after yourselves!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The </a:t>
            </a:r>
            <a:r>
              <a:rPr b="1" lang="en">
                <a:latin typeface="Ubuntu"/>
                <a:ea typeface="Ubuntu"/>
                <a:cs typeface="Ubuntu"/>
                <a:sym typeface="Ubuntu"/>
              </a:rPr>
              <a:t>K.I.S.S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list (</a:t>
            </a:r>
            <a:r>
              <a:rPr b="1" lang="en">
                <a:latin typeface="Ubuntu"/>
                <a:ea typeface="Ubuntu"/>
                <a:cs typeface="Ubuntu"/>
                <a:sym typeface="Ubuntu"/>
              </a:rPr>
              <a:t>K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eep </a:t>
            </a:r>
            <a:r>
              <a:rPr b="1" lang="en">
                <a:latin typeface="Ubuntu"/>
                <a:ea typeface="Ubuntu"/>
                <a:cs typeface="Ubuntu"/>
                <a:sym typeface="Ubuntu"/>
              </a:rPr>
              <a:t>I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t </a:t>
            </a:r>
            <a:r>
              <a:rPr b="1" lang="en">
                <a:latin typeface="Ubuntu"/>
                <a:ea typeface="Ubuntu"/>
                <a:cs typeface="Ubuntu"/>
                <a:sym typeface="Ubuntu"/>
              </a:rPr>
              <a:t>S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ilent </a:t>
            </a:r>
            <a:r>
              <a:rPr b="1" lang="en">
                <a:latin typeface="Ubuntu"/>
                <a:ea typeface="Ubuntu"/>
                <a:cs typeface="Ubuntu"/>
                <a:sym typeface="Ubuntu"/>
              </a:rPr>
              <a:t>S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tupid)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	</a:t>
            </a:r>
            <a:r>
              <a:rPr lang="en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3 checks = Strike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And it will be enforced by myself as well as my committee.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* </a:t>
            </a:r>
            <a:r>
              <a:rPr lang="en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Email notification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of receiving a strike so that there is no miscommunication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83" name="Shape 4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Strikes/ Makeups</a:t>
            </a:r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chemeClr val="dk1"/>
              </a:buClr>
              <a:buSzPct val="44000"/>
              <a:buFont typeface="Arial"/>
              <a:buNone/>
            </a:pPr>
            <a:r>
              <a:rPr sz="2500" lang="en"/>
              <a:t>Late= 0.5</a:t>
            </a:r>
          </a:p>
          <a:p>
            <a:pPr rtl="0" lvl="0">
              <a:buClr>
                <a:schemeClr val="dk1"/>
              </a:buClr>
              <a:buSzPct val="44000"/>
              <a:buFont typeface="Arial"/>
              <a:buNone/>
            </a:pPr>
            <a:r>
              <a:rPr sz="2500" lang="en"/>
              <a:t>Flake an event = 1</a:t>
            </a:r>
          </a:p>
          <a:p>
            <a:pPr rtl="0" lvl="0">
              <a:buClr>
                <a:schemeClr val="dk1"/>
              </a:buClr>
              <a:buSzPct val="44000"/>
              <a:buFont typeface="Arial"/>
              <a:buNone/>
            </a:pPr>
            <a:r>
              <a:rPr sz="2500" lang="en"/>
              <a:t>Flaked event results in the makeup of that event + your required.</a:t>
            </a:r>
          </a:p>
          <a:p>
            <a:r>
              <a:t/>
            </a:r>
          </a:p>
          <a:p>
            <a:pPr rtl="0" lvl="0">
              <a:buClr>
                <a:schemeClr val="dk1"/>
              </a:buClr>
              <a:buSzPct val="44000"/>
              <a:buFont typeface="Arial"/>
              <a:buNone/>
            </a:pPr>
            <a:r>
              <a:rPr sz="2500" lang="en"/>
              <a:t>Option (1) LFS: 1chair/workshop +1 fridshp + 1 hr service</a:t>
            </a:r>
          </a:p>
          <a:p>
            <a:pPr rtl="0" lvl="0">
              <a:buClr>
                <a:schemeClr val="dk1"/>
              </a:buClr>
              <a:buSzPct val="44000"/>
              <a:buFont typeface="Arial"/>
              <a:buNone/>
            </a:pPr>
            <a:r>
              <a:rPr sz="2500" lang="en"/>
              <a:t>Option (2) 3 hr service</a:t>
            </a:r>
          </a:p>
          <a:p>
            <a:pPr rtl="0" lvl="0">
              <a:buClr>
                <a:schemeClr val="dk1"/>
              </a:buClr>
              <a:buSzPct val="44000"/>
              <a:buFont typeface="Arial"/>
              <a:buNone/>
            </a:pPr>
            <a:r>
              <a:rPr sz="2500" lang="en"/>
              <a:t>*Notify me that it counts towards your strike &amp; comment below on the event stating what you are using your credit towards.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89" name="Shape 4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Searching for a Committee</a:t>
            </a:r>
          </a:p>
        </p:txBody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(2) Attendance committee members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	Roles/ qualifications: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		Taking attendance, helping pick A.B.E.A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(2) K.I.S.S Committee members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	Roles/ qualifications: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		Patrolling meetings/</a:t>
            </a:r>
          </a:p>
          <a:p>
            <a:pPr rtl="0" lvl="0" indent="457200" marL="45720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 in charge of K.I.S.S list</a:t>
            </a:r>
          </a:p>
        </p:txBody>
      </p:sp>
      <p:sp>
        <p:nvSpPr>
          <p:cNvPr id="492" name="Shape 492"/>
          <p:cNvSpPr/>
          <p:nvPr/>
        </p:nvSpPr>
        <p:spPr>
          <a:xfrm rot="2051965">
            <a:off y="3907665" x="6132651"/>
            <a:ext cy="2226245" cx="22291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496" name="Shape 4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7" name="Shape 497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 Chair</a:t>
            </a:r>
          </a:p>
        </p:txBody>
      </p:sp>
      <p:sp>
        <p:nvSpPr>
          <p:cNvPr id="498" name="Shape 498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Olivia Pardo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interchapter@apo-x.org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502" name="Shape 5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 THERE! </a:t>
            </a:r>
          </a:p>
        </p:txBody>
      </p:sp>
      <p:sp>
        <p:nvSpPr>
          <p:cNvPr id="504" name="Shape 504"/>
          <p:cNvSpPr/>
          <p:nvPr/>
        </p:nvSpPr>
        <p:spPr>
          <a:xfrm>
            <a:off y="1891624" x="586875"/>
            <a:ext cy="4251950" cx="31878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05" name="Shape 505"/>
          <p:cNvSpPr/>
          <p:nvPr/>
        </p:nvSpPr>
        <p:spPr>
          <a:xfrm>
            <a:off y="2399300" x="3955200"/>
            <a:ext cy="3236599" cx="48976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Membership says hi</a:t>
            </a:r>
          </a:p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 will always try</a:t>
            </a:r>
          </a:p>
          <a:p>
            <a:pPr algn="ctr" rtl="0" lvl="0">
              <a:buClr>
                <a:schemeClr val="dk1"/>
              </a:buClr>
              <a:buSzPct val="25000"/>
              <a:buFont typeface="Arial"/>
              <a:buNone/>
            </a:pPr>
            <a:r>
              <a:rPr b="1" sz="48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 entertain you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algn="ctr" rtl="0" lvl="0">
              <a:buNone/>
            </a:pPr>
            <a:r>
              <a:rPr b="1" sz="2400" lang="en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509" name="Shape 5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Updates &amp; Reminders</a:t>
            </a:r>
          </a:p>
        </p:txBody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y="1643325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IC Penpal</a:t>
            </a:r>
          </a:p>
          <a:p>
            <a:pPr rtl="0" lvl="1" indent="-419100" marL="914400">
              <a:buClr>
                <a:srgbClr val="000000"/>
              </a:buClr>
              <a:buSzPct val="100000"/>
              <a:buFont typeface="Ubuntu"/>
              <a:buChar char="○"/>
            </a:pPr>
            <a:r>
              <a:rPr sz="30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Alpha Kappa</a:t>
            </a:r>
          </a:p>
          <a:p>
            <a:pPr rtl="0" lvl="1" indent="-419100" marL="914400">
              <a:buClr>
                <a:srgbClr val="000000"/>
              </a:buClr>
              <a:buSzPct val="100000"/>
              <a:buFont typeface="Ubuntu"/>
              <a:buChar char="○"/>
            </a:pPr>
            <a:r>
              <a:rPr sz="30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Sign up by next Wednesday (10/16)</a:t>
            </a:r>
          </a:p>
          <a:p>
            <a:r>
              <a:t/>
            </a:r>
          </a:p>
          <a:p>
            <a:pPr rtl="0" lvl="0">
              <a:buNone/>
            </a:pPr>
            <a:r>
              <a:rPr b="1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Join my committees! </a:t>
            </a:r>
          </a:p>
          <a:p>
            <a:pPr rtl="0" lvl="1" indent="-419100" marL="914400">
              <a:buClr>
                <a:srgbClr val="000000"/>
              </a:buClr>
              <a:buSzPct val="100000"/>
              <a:buFont typeface="Ubuntu"/>
              <a:buChar char="○"/>
            </a:pPr>
            <a:r>
              <a:rPr sz="30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ICDC Committee (3)  </a:t>
            </a:r>
          </a:p>
          <a:p>
            <a:pPr rtl="0" lvl="1" indent="-419100" marL="914400">
              <a:buClr>
                <a:srgbClr val="000000"/>
              </a:buClr>
              <a:buSzPct val="100000"/>
              <a:buFont typeface="Ubuntu"/>
              <a:buChar char="○"/>
            </a:pPr>
            <a:r>
              <a:rPr sz="3000" lang="en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IC Penpal (2) </a:t>
            </a:r>
          </a:p>
          <a:p>
            <a:r>
              <a:t/>
            </a:r>
          </a:p>
          <a:p>
            <a:pPr algn="ctr"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More events to be posted! ^__^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515" name="Shape 5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6" name="Shape 516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Chair of the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Advisory Committee</a:t>
            </a:r>
          </a:p>
        </p:txBody>
      </p:sp>
      <p:sp>
        <p:nvSpPr>
          <p:cNvPr id="517" name="Shape 517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Tristan Darvin </a:t>
            </a:r>
          </a:p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cac@apo-x.org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521" name="Shape 5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CAC Updates</a:t>
            </a:r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Chairman Office Hours TBA (please keep an eye out for updates)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To Alpha Kappa Pledges: Keep an eye out for an email from me (included special guidelines regarding my interview) 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Alumni Spotlight (soon to come)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527" name="Shape 5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CAC Updates</a:t>
            </a:r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 will be sending Internship Opportunities to you guys in the near future (business, engineering, medical, etc)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Need career/resume/professional advice? Feel free to contact me!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533" name="Shape 5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CAC Updates</a:t>
            </a:r>
          </a:p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Questions/Concerns/Advice about Chi Chapter?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Private Discussions welcomed</a:t>
            </a:r>
          </a:p>
          <a:p>
            <a:pPr rtl="0" lvl="1" indent="-381000" marL="914400">
              <a:buClr>
                <a:schemeClr val="dk1"/>
              </a:buClr>
              <a:buSzPct val="80000"/>
              <a:buFont typeface="Ubuntu"/>
              <a:buChar char="○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Anonymity Respected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Email: </a:t>
            </a:r>
            <a:r>
              <a:rPr u="sng" lang="en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apoxcac@gmail.com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rtl="0" lvl="0" indent="0" marL="137160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   </a:t>
            </a:r>
            <a:r>
              <a:rPr u="sng" lang="en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cac@apo-x.org</a:t>
            </a:r>
            <a:r>
              <a:rPr lang="en"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539" name="Shape 5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CAC Updates</a:t>
            </a:r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Ubuntu"/>
              <a:buChar char="●"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 wish you all the best this term and quarter! 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542" name="Shape 542"/>
          <p:cNvSpPr/>
          <p:nvPr/>
        </p:nvSpPr>
        <p:spPr>
          <a:xfrm>
            <a:off y="2533512" x="1597975"/>
            <a:ext cy="3895725" cx="6096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43" name="Shape 543"/>
          <p:cNvSpPr/>
          <p:nvPr/>
        </p:nvSpPr>
        <p:spPr>
          <a:xfrm>
            <a:off y="5791200" x="6286500"/>
            <a:ext cy="447600" cx="12476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44" name="Shape 544"/>
          <p:cNvSpPr/>
          <p:nvPr/>
        </p:nvSpPr>
        <p:spPr>
          <a:xfrm>
            <a:off y="5886450" x="1562100"/>
            <a:ext cy="395399" cx="657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45" name="Shape 545"/>
          <p:cNvSpPr/>
          <p:nvPr/>
        </p:nvSpPr>
        <p:spPr>
          <a:xfrm>
            <a:off y="5791200" x="1450025"/>
            <a:ext cy="952124" cx="6243950"/>
          </a:xfrm>
          <a:custGeom>
            <a:pathLst>
              <a:path w="4644" extrusionOk="0" h="740">
                <a:moveTo>
                  <a:pt y="447" x="358"/>
                </a:moveTo>
                <a:lnTo>
                  <a:pt y="363" x="358"/>
                </a:lnTo>
                <a:lnTo>
                  <a:pt y="362" x="662"/>
                </a:lnTo>
                <a:lnTo>
                  <a:pt y="628" x="662"/>
                </a:lnTo>
                <a:quadBezTo>
                  <a:pt y="684" x="592"/>
                  <a:pt y="712" x="518"/>
                </a:quadBezTo>
                <a:quadBezTo>
                  <a:pt y="740" x="443"/>
                  <a:pt y="740" x="365"/>
                </a:quadBezTo>
                <a:quadBezTo>
                  <a:pt y="740" x="260"/>
                  <a:pt y="695" x="173"/>
                </a:quadBezTo>
                <a:quadBezTo>
                  <a:pt y="649" x="87"/>
                  <a:pt y="564" x="43"/>
                </a:quadBezTo>
                <a:quadBezTo>
                  <a:pt y="479" x="0"/>
                  <a:pt y="373" x="0"/>
                </a:quadBezTo>
                <a:quadBezTo>
                  <a:pt y="269" x="0"/>
                  <a:pt y="178" x="43"/>
                </a:quadBezTo>
                <a:quadBezTo>
                  <a:pt y="87" x="87"/>
                  <a:pt y="43" x="169"/>
                </a:quadBezTo>
                <a:quadBezTo>
                  <a:pt y="0" x="251"/>
                  <a:pt y="0" x="358"/>
                </a:quadBezTo>
                <a:quadBezTo>
                  <a:pt y="0" x="436"/>
                  <a:pt y="25" x="498"/>
                </a:quadBezTo>
                <a:quadBezTo>
                  <a:pt y="50" x="561"/>
                  <a:pt y="95" x="597"/>
                </a:quadBezTo>
                <a:quadBezTo>
                  <a:pt y="140" x="632"/>
                  <a:pt y="212" x="651"/>
                </a:quadBezTo>
                <a:lnTo>
                  <a:pt y="235" x="565"/>
                </a:lnTo>
                <a:quadBezTo>
                  <a:pt y="181" x="549"/>
                  <a:pt y="149" x="525"/>
                </a:quadBezTo>
                <a:quadBezTo>
                  <a:pt y="118" x="501"/>
                  <a:pt y="99" x="457"/>
                </a:quadBezTo>
                <a:quadBezTo>
                  <a:pt y="81" x="413"/>
                  <a:pt y="81" x="358"/>
                </a:quadBezTo>
                <a:quadBezTo>
                  <a:pt y="81" x="293"/>
                  <a:pt y="100" x="246"/>
                </a:quadBezTo>
                <a:quadBezTo>
                  <a:pt y="120" x="199"/>
                  <a:pt y="152" x="170"/>
                </a:quadBezTo>
                <a:quadBezTo>
                  <a:pt y="185" x="141"/>
                  <a:pt y="223" x="125"/>
                </a:quadBezTo>
                <a:quadBezTo>
                  <a:pt y="290" x="97"/>
                  <a:pt y="367" x="97"/>
                </a:quadBezTo>
                <a:quadBezTo>
                  <a:pt y="463" x="97"/>
                  <a:pt y="527" x="130"/>
                </a:quadBezTo>
                <a:quadBezTo>
                  <a:pt y="592" x="163"/>
                  <a:pt y="623" x="226"/>
                </a:quadBezTo>
                <a:quadBezTo>
                  <a:pt y="654" x="289"/>
                  <a:pt y="654" x="360"/>
                </a:quadBezTo>
                <a:quadBezTo>
                  <a:pt y="654" x="421"/>
                  <a:pt y="631" x="480"/>
                </a:quadBezTo>
                <a:quadBezTo>
                  <a:pt y="607" x="539"/>
                  <a:pt y="580" x="569"/>
                </a:quadBezTo>
                <a:lnTo>
                  <a:pt y="447" x="569"/>
                </a:lnTo>
                <a:lnTo>
                  <a:pt y="447" x="358"/>
                </a:lnTo>
                <a:close/>
                <a:moveTo>
                  <a:pt y="468" x="757"/>
                </a:moveTo>
                <a:quadBezTo>
                  <a:pt y="324" x="757"/>
                  <a:pt y="255" x="837"/>
                </a:quadBezTo>
                <a:quadBezTo>
                  <a:pt y="197" x="904"/>
                  <a:pt y="197" x="1000"/>
                </a:quadBezTo>
                <a:quadBezTo>
                  <a:pt y="197" x="1107"/>
                  <a:pt y="267" x="1175"/>
                </a:quadBezTo>
                <a:quadBezTo>
                  <a:pt y="337" x="1243"/>
                  <a:pt y="461" x="1243"/>
                </a:quadBezTo>
                <a:quadBezTo>
                  <a:pt y="561" x="1243"/>
                  <a:pt y="618" x="1213"/>
                </a:quadBezTo>
                <a:quadBezTo>
                  <a:pt y="676" x="1183"/>
                  <a:pt y="708" x="1126"/>
                </a:quadBezTo>
                <a:quadBezTo>
                  <a:pt y="739" x="1068"/>
                  <a:pt y="739" x="1000"/>
                </a:quadBezTo>
                <a:quadBezTo>
                  <a:pt y="739" x="892"/>
                  <a:pt y="669" x="824"/>
                </a:quadBezTo>
                <a:quadBezTo>
                  <a:pt y="600" x="757"/>
                  <a:pt y="468" x="757"/>
                </a:quadBezTo>
                <a:close/>
                <a:moveTo>
                  <a:pt y="468" x="848"/>
                </a:moveTo>
                <a:quadBezTo>
                  <a:pt y="568" x="848"/>
                  <a:pt y="618" x="891"/>
                </a:quadBezTo>
                <a:quadBezTo>
                  <a:pt y="667" x="935"/>
                  <a:pt y="667" x="1000"/>
                </a:quadBezTo>
                <a:quadBezTo>
                  <a:pt y="667" x="1066"/>
                  <a:pt y="617" x="1109"/>
                </a:quadBezTo>
                <a:quadBezTo>
                  <a:pt y="567" x="1153"/>
                  <a:pt y="465" x="1153"/>
                </a:quadBezTo>
                <a:quadBezTo>
                  <a:pt y="369" x="1153"/>
                  <a:pt y="320" x="1109"/>
                </a:quadBezTo>
                <a:quadBezTo>
                  <a:pt y="270" x="1065"/>
                  <a:pt y="270" x="1000"/>
                </a:quadBezTo>
                <a:quadBezTo>
                  <a:pt y="270" x="935"/>
                  <a:pt y="319" x="891"/>
                </a:quadBezTo>
                <a:quadBezTo>
                  <a:pt y="369" x="848"/>
                  <a:pt y="468" x="848"/>
                </a:quadBezTo>
                <a:close/>
                <a:moveTo>
                  <a:pt y="468" x="1313"/>
                </a:moveTo>
                <a:quadBezTo>
                  <a:pt y="324" x="1313"/>
                  <a:pt y="255" x="1394"/>
                </a:quadBezTo>
                <a:quadBezTo>
                  <a:pt y="197" x="1460"/>
                  <a:pt y="197" x="1557"/>
                </a:quadBezTo>
                <a:quadBezTo>
                  <a:pt y="197" x="1664"/>
                  <a:pt y="267" x="1731"/>
                </a:quadBezTo>
                <a:quadBezTo>
                  <a:pt y="337" x="1799"/>
                  <a:pt y="461" x="1799"/>
                </a:quadBezTo>
                <a:quadBezTo>
                  <a:pt y="561" x="1799"/>
                  <a:pt y="618" x="1769"/>
                </a:quadBezTo>
                <a:quadBezTo>
                  <a:pt y="676" x="1739"/>
                  <a:pt y="708" x="1682"/>
                </a:quadBezTo>
                <a:quadBezTo>
                  <a:pt y="739" x="1625"/>
                  <a:pt y="739" x="1557"/>
                </a:quadBezTo>
                <a:quadBezTo>
                  <a:pt y="739" x="1448"/>
                  <a:pt y="669" x="1381"/>
                </a:quadBezTo>
                <a:quadBezTo>
                  <a:pt y="600" x="1313"/>
                  <a:pt y="468" x="1313"/>
                </a:quadBezTo>
                <a:close/>
                <a:moveTo>
                  <a:pt y="468" x="1404"/>
                </a:moveTo>
                <a:quadBezTo>
                  <a:pt y="568" x="1404"/>
                  <a:pt y="618" x="1447"/>
                </a:quadBezTo>
                <a:quadBezTo>
                  <a:pt y="667" x="1491"/>
                  <a:pt y="667" x="1557"/>
                </a:quadBezTo>
                <a:quadBezTo>
                  <a:pt y="667" x="1622"/>
                  <a:pt y="617" x="1666"/>
                </a:quadBezTo>
                <a:quadBezTo>
                  <a:pt y="567" x="1709"/>
                  <a:pt y="465" x="1709"/>
                </a:quadBezTo>
                <a:quadBezTo>
                  <a:pt y="369" x="1709"/>
                  <a:pt y="320" x="1665"/>
                </a:quadBezTo>
                <a:quadBezTo>
                  <a:pt y="270" x="1622"/>
                  <a:pt y="270" x="1557"/>
                </a:quadBezTo>
                <a:quadBezTo>
                  <a:pt y="270" x="1491"/>
                  <a:pt y="319" x="1447"/>
                </a:quadBezTo>
                <a:quadBezTo>
                  <a:pt y="369" x="1404"/>
                  <a:pt y="468" x="1404"/>
                </a:quadBezTo>
                <a:close/>
                <a:moveTo>
                  <a:pt y="728" x="2239"/>
                </a:moveTo>
                <a:lnTo>
                  <a:pt y="662" x="2239"/>
                </a:lnTo>
                <a:quadBezTo>
                  <a:pt y="739" x="2189"/>
                  <a:pt y="739" x="2094"/>
                </a:quadBezTo>
                <a:quadBezTo>
                  <a:pt y="739" x="2032"/>
                  <a:pt y="705" x="1980"/>
                </a:quadBezTo>
                <a:quadBezTo>
                  <a:pt y="671" x="1928"/>
                  <a:pt y="610" x="1899"/>
                </a:quadBezTo>
                <a:quadBezTo>
                  <a:pt y="548" x="1871"/>
                  <a:pt y="469" x="1871"/>
                </a:quadBezTo>
                <a:quadBezTo>
                  <a:pt y="391" x="1871"/>
                  <a:pt y="328" x="1896"/>
                </a:quadBezTo>
                <a:quadBezTo>
                  <a:pt y="265" x="1922"/>
                  <a:pt y="231" x="1974"/>
                </a:quadBezTo>
                <a:quadBezTo>
                  <a:pt y="197" x="2026"/>
                  <a:pt y="197" x="2090"/>
                </a:quadBezTo>
                <a:quadBezTo>
                  <a:pt y="197" x="2137"/>
                  <a:pt y="217" x="2173"/>
                </a:quadBezTo>
                <a:quadBezTo>
                  <a:pt y="237" x="2210"/>
                  <a:pt y="269" x="2233"/>
                </a:quadBezTo>
                <a:lnTo>
                  <a:pt y="12" x="2233"/>
                </a:lnTo>
                <a:lnTo>
                  <a:pt y="12" x="2320"/>
                </a:lnTo>
                <a:lnTo>
                  <a:pt y="728" x="2320"/>
                </a:lnTo>
                <a:lnTo>
                  <a:pt y="728" x="2239"/>
                </a:lnTo>
                <a:close/>
                <a:moveTo>
                  <a:pt y="469" x="1961"/>
                </a:moveTo>
                <a:quadBezTo>
                  <a:pt y="568" x="1961"/>
                  <a:pt y="618" x="2003"/>
                </a:quadBezTo>
                <a:quadBezTo>
                  <a:pt y="667" x="2045"/>
                  <a:pt y="667" x="2102"/>
                </a:quadBezTo>
                <a:quadBezTo>
                  <a:pt y="667" x="2160"/>
                  <a:pt y="620" x="2200"/>
                </a:quadBezTo>
                <a:quadBezTo>
                  <a:pt y="573" x="2240"/>
                  <a:pt y="476" x="2240"/>
                </a:quadBezTo>
                <a:quadBezTo>
                  <a:pt y="370" x="2240"/>
                  <a:pt y="320" x="2199"/>
                </a:quadBezTo>
                <a:quadBezTo>
                  <a:pt y="270" x="2158"/>
                  <a:pt y="270" x="2098"/>
                </a:quadBezTo>
                <a:quadBezTo>
                  <a:pt y="270" x="2040"/>
                  <a:pt y="318" x="2000"/>
                </a:quadBezTo>
                <a:quadBezTo>
                  <a:pt y="366" x="1961"/>
                  <a:pt y="469" x="1961"/>
                </a:quadBezTo>
                <a:close/>
                <a:moveTo>
                  <a:pt y="728" x="2734"/>
                </a:moveTo>
                <a:lnTo>
                  <a:pt y="12" x="2734"/>
                </a:lnTo>
                <a:lnTo>
                  <a:pt y="12" x="2822"/>
                </a:lnTo>
                <a:lnTo>
                  <a:pt y="728" x="2822"/>
                </a:lnTo>
                <a:lnTo>
                  <a:pt y="728" x="2734"/>
                </a:lnTo>
                <a:close/>
                <a:moveTo>
                  <a:pt y="728" x="3298"/>
                </a:moveTo>
                <a:lnTo>
                  <a:pt y="651" x="3298"/>
                </a:lnTo>
                <a:quadBezTo>
                  <a:pt y="739" x="3238"/>
                  <a:pt y="739" x="3134"/>
                </a:quadBezTo>
                <a:quadBezTo>
                  <a:pt y="739" x="3088"/>
                  <a:pt y="722" x="3048"/>
                </a:quadBezTo>
                <a:quadBezTo>
                  <a:pt y="704" x="3008"/>
                  <a:pt y="678" x="2989"/>
                </a:quadBezTo>
                <a:quadBezTo>
                  <a:pt y="651" x="2970"/>
                  <a:pt y="612" x="2962"/>
                </a:quadBezTo>
                <a:quadBezTo>
                  <a:pt y="586" x="2957"/>
                  <a:pt y="530" x="2957"/>
                </a:quadBezTo>
                <a:lnTo>
                  <a:pt y="209" x="2957"/>
                </a:lnTo>
                <a:lnTo>
                  <a:pt y="209" x="3044"/>
                </a:lnTo>
                <a:lnTo>
                  <a:pt y="497" x="3044"/>
                </a:lnTo>
                <a:quadBezTo>
                  <a:pt y="565" x="3044"/>
                  <a:pt y="589" x="3050"/>
                </a:quadBezTo>
                <a:quadBezTo>
                  <a:pt y="624" x="3058"/>
                  <a:pt y="644" x="3085"/>
                </a:quadBezTo>
                <a:quadBezTo>
                  <a:pt y="664" x="3112"/>
                  <a:pt y="664" x="3151"/>
                </a:quadBezTo>
                <a:quadBezTo>
                  <a:pt y="664" x="3191"/>
                  <a:pt y="643" x="3226"/>
                </a:quadBezTo>
                <a:quadBezTo>
                  <a:pt y="623" x="3260"/>
                  <a:pt y="588" x="3275"/>
                </a:quadBezTo>
                <a:quadBezTo>
                  <a:pt y="553" x="3289"/>
                  <a:pt y="487" x="3289"/>
                </a:quadBezTo>
                <a:lnTo>
                  <a:pt y="209" x="3289"/>
                </a:lnTo>
                <a:lnTo>
                  <a:pt y="209" x="3377"/>
                </a:lnTo>
                <a:lnTo>
                  <a:pt y="728" x="3377"/>
                </a:lnTo>
                <a:lnTo>
                  <a:pt y="728" x="3298"/>
                </a:lnTo>
                <a:close/>
                <a:moveTo>
                  <a:pt y="538" x="3853"/>
                </a:moveTo>
                <a:lnTo>
                  <a:pt y="549" x="3939"/>
                </a:lnTo>
                <a:quadBezTo>
                  <a:pt y="638" x="3925"/>
                  <a:pt y="689" x="3867"/>
                </a:quadBezTo>
                <a:quadBezTo>
                  <a:pt y="739" x="3809"/>
                  <a:pt y="739" x="3724"/>
                </a:quadBezTo>
                <a:quadBezTo>
                  <a:pt y="739" x="3617"/>
                  <a:pt y="670" x="3552"/>
                </a:quadBezTo>
                <a:quadBezTo>
                  <a:pt y="600" x="3488"/>
                  <a:pt y="470" x="3488"/>
                </a:quadBezTo>
                <a:quadBezTo>
                  <a:pt y="386" x="3488"/>
                  <a:pt y="323" x="3516"/>
                </a:quadBezTo>
                <a:quadBezTo>
                  <a:pt y="260" x="3543"/>
                  <a:pt y="229" x="3600"/>
                </a:quadBezTo>
                <a:quadBezTo>
                  <a:pt y="197" x="3657"/>
                  <a:pt y="197" x="3724"/>
                </a:quadBezTo>
                <a:quadBezTo>
                  <a:pt y="197" x="3809"/>
                  <a:pt y="240" x="3862"/>
                </a:quadBezTo>
                <a:quadBezTo>
                  <a:pt y="283" x="3916"/>
                  <a:pt y="361" x="3931"/>
                </a:quadBezTo>
                <a:lnTo>
                  <a:pt y="375" x="3846"/>
                </a:lnTo>
                <a:quadBezTo>
                  <a:pt y="322" x="3833"/>
                  <a:pt y="296" x="3802"/>
                </a:quadBezTo>
                <a:quadBezTo>
                  <a:pt y="270" x="3771"/>
                  <a:pt y="270" x="3728"/>
                </a:quadBezTo>
                <a:quadBezTo>
                  <a:pt y="270" x="3661"/>
                  <a:pt y="317" x="3620"/>
                </a:quadBezTo>
                <a:quadBezTo>
                  <a:pt y="365" x="3578"/>
                  <a:pt y="468" x="3578"/>
                </a:quadBezTo>
                <a:quadBezTo>
                  <a:pt y="572" x="3578"/>
                  <a:pt y="620" x="3618"/>
                </a:quadBezTo>
                <a:quadBezTo>
                  <a:pt y="667" x="3658"/>
                  <a:pt y="667" x="3723"/>
                </a:quadBezTo>
                <a:quadBezTo>
                  <a:pt y="667" x="3774"/>
                  <a:pt y="635" x="3809"/>
                </a:quadBezTo>
                <a:quadBezTo>
                  <a:pt y="604" x="3844"/>
                  <a:pt y="538" x="3853"/>
                </a:quadBezTo>
                <a:close/>
                <a:moveTo>
                  <a:pt y="728" x="4015"/>
                </a:moveTo>
                <a:lnTo>
                  <a:pt y="12" x="4015"/>
                </a:lnTo>
                <a:lnTo>
                  <a:pt y="12" x="4103"/>
                </a:lnTo>
                <a:lnTo>
                  <a:pt y="420" x="4103"/>
                </a:lnTo>
                <a:lnTo>
                  <a:pt y="209" x="4311"/>
                </a:lnTo>
                <a:lnTo>
                  <a:pt y="209" x="4425"/>
                </a:lnTo>
                <a:lnTo>
                  <a:pt y="401" x="4227"/>
                </a:lnTo>
                <a:lnTo>
                  <a:pt y="728" x="4445"/>
                </a:lnTo>
                <a:lnTo>
                  <a:pt y="728" x="4336"/>
                </a:lnTo>
                <a:lnTo>
                  <a:pt y="462" x="4165"/>
                </a:lnTo>
                <a:lnTo>
                  <a:pt y="522" x="4103"/>
                </a:lnTo>
                <a:lnTo>
                  <a:pt y="728" x="4103"/>
                </a:lnTo>
                <a:lnTo>
                  <a:pt y="728" x="4015"/>
                </a:lnTo>
                <a:close/>
                <a:moveTo>
                  <a:pt y="550" x="4562"/>
                </a:moveTo>
                <a:lnTo>
                  <a:pt y="170" x="4535"/>
                </a:lnTo>
                <a:lnTo>
                  <a:pt y="12" x="4535"/>
                </a:lnTo>
                <a:lnTo>
                  <a:pt y="12" x="4644"/>
                </a:lnTo>
                <a:lnTo>
                  <a:pt y="170" x="4644"/>
                </a:lnTo>
                <a:lnTo>
                  <a:pt y="550" x="4618"/>
                </a:lnTo>
                <a:lnTo>
                  <a:pt y="550" x="4562"/>
                </a:lnTo>
                <a:close/>
                <a:moveTo>
                  <a:pt y="728" x="4539"/>
                </a:moveTo>
                <a:lnTo>
                  <a:pt y="627" x="4539"/>
                </a:lnTo>
                <a:lnTo>
                  <a:pt y="627" x="4640"/>
                </a:lnTo>
                <a:lnTo>
                  <a:pt y="728" x="4640"/>
                </a:lnTo>
                <a:lnTo>
                  <a:pt y="728" x="4539"/>
                </a:lnTo>
                <a:close/>
              </a:path>
            </a:pathLst>
          </a:custGeom>
          <a:solidFill>
            <a:srgbClr val="FFFF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549" name="Shape 5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0" name="Shape 550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Chapter Business</a:t>
            </a:r>
          </a:p>
        </p:txBody>
      </p:sp>
      <p:sp>
        <p:nvSpPr>
          <p:cNvPr id="551" name="Shape 551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555" name="Shape 5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6" name="Shape 556"/>
          <p:cNvSpPr txBox="1"/>
          <p:nvPr>
            <p:ph type="ctrTitle"/>
          </p:nvPr>
        </p:nvSpPr>
        <p:spPr>
          <a:xfrm>
            <a:off y="2329190" x="685800"/>
            <a:ext cy="165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Last Announcements</a:t>
            </a:r>
          </a:p>
        </p:txBody>
      </p:sp>
      <p:sp>
        <p:nvSpPr>
          <p:cNvPr id="557" name="Shape 557"/>
          <p:cNvSpPr txBox="1"/>
          <p:nvPr>
            <p:ph idx="1" type="subTitle"/>
          </p:nvPr>
        </p:nvSpPr>
        <p:spPr>
          <a:xfrm>
            <a:off y="4124476" x="685800"/>
            <a:ext cy="8888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We're gonna come and take it all</a:t>
            </a:r>
          </a:p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Excomm is here to make it all</a:t>
            </a:r>
          </a:p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LFS we're gonna show you all</a:t>
            </a:r>
          </a:p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there is nothing we can't do, </a:t>
            </a:r>
          </a:p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 we need is you</a:t>
            </a:r>
          </a:p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yeah you</a:t>
            </a:r>
          </a:p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 we need is you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algn="ctr" rtl="0" lvl="0">
              <a:buNone/>
            </a:pPr>
            <a:r>
              <a:rPr b="1" sz="2400" lang="en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25CAC2"/>
        </a:solidFill>
      </p:bgPr>
    </p:bg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Nothing to fear, </a:t>
            </a:r>
          </a:p>
          <a:p>
            <a:pPr algn="ctr"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fellowship's here</a:t>
            </a:r>
          </a:p>
          <a:p>
            <a:pPr algn="ctr" rtl="0" lvl="0">
              <a:buNone/>
            </a:pPr>
            <a:r>
              <a:rPr b="1" sz="3600" lang="en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Finance always has your back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algn="ctr" rtl="0" lvl="0">
              <a:buNone/>
            </a:pPr>
            <a:r>
              <a:rPr b="1" sz="2400" lang="en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